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71" r:id="rId1"/>
    <p:sldMasterId id="2147483808" r:id="rId2"/>
  </p:sldMasterIdLst>
  <p:notesMasterIdLst>
    <p:notesMasterId r:id="rId16"/>
  </p:notesMasterIdLst>
  <p:sldIdLst>
    <p:sldId id="272" r:id="rId3"/>
    <p:sldId id="273" r:id="rId4"/>
    <p:sldId id="258" r:id="rId5"/>
    <p:sldId id="278" r:id="rId6"/>
    <p:sldId id="275" r:id="rId7"/>
    <p:sldId id="276" r:id="rId8"/>
    <p:sldId id="277" r:id="rId9"/>
    <p:sldId id="280" r:id="rId10"/>
    <p:sldId id="281" r:id="rId11"/>
    <p:sldId id="282" r:id="rId12"/>
    <p:sldId id="264" r:id="rId13"/>
    <p:sldId id="266" r:id="rId14"/>
    <p:sldId id="283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2" d="100"/>
          <a:sy n="72" d="100"/>
        </p:scale>
        <p:origin x="-132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32B8C87-51C2-47B0-8FD4-8AF8A21BC442}" type="doc">
      <dgm:prSet loTypeId="urn:microsoft.com/office/officeart/2005/8/layout/vList6" loCatId="list" qsTypeId="urn:microsoft.com/office/officeart/2005/8/quickstyle/simple2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C5491D6-FC31-4FAD-A83C-9F02B0EE9ACE}">
      <dgm:prSet phldrT="[Текст]" custT="1"/>
      <dgm:spPr>
        <a:solidFill>
          <a:srgbClr val="52CCC0"/>
        </a:solidFill>
      </dgm:spPr>
      <dgm:t>
        <a:bodyPr/>
        <a:lstStyle/>
        <a:p>
          <a:pPr algn="ctr"/>
          <a:r>
            <a:rPr lang="ru-RU" sz="1600" b="1" u="sng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1. Обязательная часть </a:t>
          </a:r>
          <a:r>
            <a:rPr lang="ru-RU" sz="16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обеспечивает  комплексное развитие детей во всех пяти взаимодополняющих областях: </a:t>
          </a:r>
        </a:p>
        <a:p>
          <a:pPr algn="l"/>
          <a:r>
            <a:rPr lang="ru-RU" sz="16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- социально-</a:t>
          </a:r>
          <a:r>
            <a:rPr lang="ru-RU" sz="1600" b="1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комммуникативное</a:t>
          </a:r>
          <a:r>
            <a:rPr lang="ru-RU" sz="16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развитие</a:t>
          </a:r>
        </a:p>
        <a:p>
          <a:pPr algn="l"/>
          <a:r>
            <a:rPr lang="ru-RU" sz="16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-познавательное развитие</a:t>
          </a:r>
        </a:p>
        <a:p>
          <a:pPr algn="l"/>
          <a:r>
            <a:rPr lang="ru-RU" sz="16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-речевое развитие</a:t>
          </a:r>
        </a:p>
        <a:p>
          <a:pPr algn="l"/>
          <a:r>
            <a:rPr lang="ru-RU" sz="16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-художественно-эстетическое развитие</a:t>
          </a:r>
        </a:p>
        <a:p>
          <a:pPr algn="l"/>
          <a:r>
            <a:rPr lang="ru-RU" sz="16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-физическое  развитие </a:t>
          </a:r>
          <a:endParaRPr lang="ru-RU" sz="1600" b="1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FA1F3D25-B03A-4377-85D1-40CA4BA3FED3}" type="parTrans" cxnId="{CFD6307D-0885-4566-AD3D-0EA3FAB38914}">
      <dgm:prSet/>
      <dgm:spPr/>
      <dgm:t>
        <a:bodyPr/>
        <a:lstStyle/>
        <a:p>
          <a:endParaRPr lang="ru-RU"/>
        </a:p>
      </dgm:t>
    </dgm:pt>
    <dgm:pt modelId="{F15CA2CB-A578-4019-A60A-4067E7603B3E}" type="sibTrans" cxnId="{CFD6307D-0885-4566-AD3D-0EA3FAB38914}">
      <dgm:prSet/>
      <dgm:spPr/>
      <dgm:t>
        <a:bodyPr/>
        <a:lstStyle/>
        <a:p>
          <a:endParaRPr lang="ru-RU"/>
        </a:p>
      </dgm:t>
    </dgm:pt>
    <dgm:pt modelId="{4C1069E4-34E0-4A19-884F-B69508B2538F}">
      <dgm:prSet/>
      <dgm:spPr>
        <a:solidFill>
          <a:srgbClr val="FEB0FA">
            <a:alpha val="90000"/>
          </a:srgbClr>
        </a:solidFill>
      </dgm:spPr>
      <dgm:t>
        <a:bodyPr/>
        <a:lstStyle/>
        <a:p>
          <a:endParaRPr lang="ru-RU" dirty="0"/>
        </a:p>
      </dgm:t>
    </dgm:pt>
    <dgm:pt modelId="{C8AEB2F8-E280-43AF-B6C9-1BD392113F09}" type="parTrans" cxnId="{4B855E0A-94CC-4500-B778-D01A1EF8A029}">
      <dgm:prSet/>
      <dgm:spPr/>
      <dgm:t>
        <a:bodyPr/>
        <a:lstStyle/>
        <a:p>
          <a:endParaRPr lang="ru-RU"/>
        </a:p>
      </dgm:t>
    </dgm:pt>
    <dgm:pt modelId="{04E079BA-DFE9-405F-A034-CA94176410D8}" type="sibTrans" cxnId="{4B855E0A-94CC-4500-B778-D01A1EF8A029}">
      <dgm:prSet/>
      <dgm:spPr/>
      <dgm:t>
        <a:bodyPr/>
        <a:lstStyle/>
        <a:p>
          <a:endParaRPr lang="ru-RU"/>
        </a:p>
      </dgm:t>
    </dgm:pt>
    <dgm:pt modelId="{6B921E0A-ACB7-469E-8DFE-B56AD568F37D}">
      <dgm:prSet/>
      <dgm:spPr>
        <a:solidFill>
          <a:srgbClr val="FEB0FA">
            <a:alpha val="90000"/>
          </a:srgbClr>
        </a:solidFill>
      </dgm:spPr>
      <dgm:t>
        <a:bodyPr/>
        <a:lstStyle/>
        <a:p>
          <a:endParaRPr lang="ru-RU" dirty="0"/>
        </a:p>
      </dgm:t>
    </dgm:pt>
    <dgm:pt modelId="{82ACCC3C-957C-497E-8C73-6B3419AA575E}" type="parTrans" cxnId="{1CD8731E-DF8F-4B38-99A5-9BB2B46FA418}">
      <dgm:prSet/>
      <dgm:spPr/>
      <dgm:t>
        <a:bodyPr/>
        <a:lstStyle/>
        <a:p>
          <a:endParaRPr lang="ru-RU"/>
        </a:p>
      </dgm:t>
    </dgm:pt>
    <dgm:pt modelId="{9D6BF270-3AF6-40FC-8CD8-655DB6A17778}" type="sibTrans" cxnId="{1CD8731E-DF8F-4B38-99A5-9BB2B46FA418}">
      <dgm:prSet/>
      <dgm:spPr/>
      <dgm:t>
        <a:bodyPr/>
        <a:lstStyle/>
        <a:p>
          <a:endParaRPr lang="ru-RU"/>
        </a:p>
      </dgm:t>
    </dgm:pt>
    <dgm:pt modelId="{7EF84FDD-C749-4CEF-BE47-29BAC931A8C7}">
      <dgm:prSet/>
      <dgm:spPr>
        <a:solidFill>
          <a:srgbClr val="FEB0FA">
            <a:alpha val="90000"/>
          </a:srgbClr>
        </a:solidFill>
      </dgm:spPr>
      <dgm:t>
        <a:bodyPr/>
        <a:lstStyle/>
        <a:p>
          <a:r>
            <a:rPr lang="ru-RU" dirty="0" smtClean="0"/>
            <a:t>60%</a:t>
          </a:r>
          <a:endParaRPr lang="ru-RU" dirty="0"/>
        </a:p>
      </dgm:t>
    </dgm:pt>
    <dgm:pt modelId="{74792FB9-CC46-4DBD-ABFD-17694F47513C}" type="parTrans" cxnId="{9E1C936C-C022-486A-854E-FF2634154B20}">
      <dgm:prSet/>
      <dgm:spPr/>
      <dgm:t>
        <a:bodyPr/>
        <a:lstStyle/>
        <a:p>
          <a:endParaRPr lang="ru-RU"/>
        </a:p>
      </dgm:t>
    </dgm:pt>
    <dgm:pt modelId="{700836F6-D1C4-4EB8-BBA8-FC9881043098}" type="sibTrans" cxnId="{9E1C936C-C022-486A-854E-FF2634154B20}">
      <dgm:prSet/>
      <dgm:spPr/>
      <dgm:t>
        <a:bodyPr/>
        <a:lstStyle/>
        <a:p>
          <a:endParaRPr lang="ru-RU"/>
        </a:p>
      </dgm:t>
    </dgm:pt>
    <dgm:pt modelId="{E1E194AE-EA24-43A0-9851-BDC8239A95BF}" type="pres">
      <dgm:prSet presAssocID="{832B8C87-51C2-47B0-8FD4-8AF8A21BC442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1C356400-8F56-47F5-A05B-CACD0D930B12}" type="pres">
      <dgm:prSet presAssocID="{AC5491D6-FC31-4FAD-A83C-9F02B0EE9ACE}" presName="linNode" presStyleCnt="0"/>
      <dgm:spPr/>
    </dgm:pt>
    <dgm:pt modelId="{C09DE736-C655-4EC2-B278-CF97F0259823}" type="pres">
      <dgm:prSet presAssocID="{AC5491D6-FC31-4FAD-A83C-9F02B0EE9ACE}" presName="parentShp" presStyleLbl="node1" presStyleIdx="0" presStyleCnt="1" custScaleX="133985" custScaleY="98814" custLinFactNeighborX="-1180" custLinFactNeighborY="-22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9221B50-B010-4910-A37C-5B4443738082}" type="pres">
      <dgm:prSet presAssocID="{AC5491D6-FC31-4FAD-A83C-9F02B0EE9ACE}" presName="childShp" presStyleLbl="bgAccFollowNode1" presStyleIdx="0" presStyleCnt="1" custLinFactNeighborX="27302" custLinFactNeighborY="100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FD6307D-0885-4566-AD3D-0EA3FAB38914}" srcId="{832B8C87-51C2-47B0-8FD4-8AF8A21BC442}" destId="{AC5491D6-FC31-4FAD-A83C-9F02B0EE9ACE}" srcOrd="0" destOrd="0" parTransId="{FA1F3D25-B03A-4377-85D1-40CA4BA3FED3}" sibTransId="{F15CA2CB-A578-4019-A60A-4067E7603B3E}"/>
    <dgm:cxn modelId="{9A86EB02-99E6-4832-85CE-14C807321D59}" type="presOf" srcId="{832B8C87-51C2-47B0-8FD4-8AF8A21BC442}" destId="{E1E194AE-EA24-43A0-9851-BDC8239A95BF}" srcOrd="0" destOrd="0" presId="urn:microsoft.com/office/officeart/2005/8/layout/vList6"/>
    <dgm:cxn modelId="{C4A0F030-014A-4E36-AD68-4E58B42FD887}" type="presOf" srcId="{AC5491D6-FC31-4FAD-A83C-9F02B0EE9ACE}" destId="{C09DE736-C655-4EC2-B278-CF97F0259823}" srcOrd="0" destOrd="0" presId="urn:microsoft.com/office/officeart/2005/8/layout/vList6"/>
    <dgm:cxn modelId="{9E1C936C-C022-486A-854E-FF2634154B20}" srcId="{AC5491D6-FC31-4FAD-A83C-9F02B0EE9ACE}" destId="{7EF84FDD-C749-4CEF-BE47-29BAC931A8C7}" srcOrd="1" destOrd="0" parTransId="{74792FB9-CC46-4DBD-ABFD-17694F47513C}" sibTransId="{700836F6-D1C4-4EB8-BBA8-FC9881043098}"/>
    <dgm:cxn modelId="{4B855E0A-94CC-4500-B778-D01A1EF8A029}" srcId="{AC5491D6-FC31-4FAD-A83C-9F02B0EE9ACE}" destId="{4C1069E4-34E0-4A19-884F-B69508B2538F}" srcOrd="0" destOrd="0" parTransId="{C8AEB2F8-E280-43AF-B6C9-1BD392113F09}" sibTransId="{04E079BA-DFE9-405F-A034-CA94176410D8}"/>
    <dgm:cxn modelId="{FFECD267-D6C1-4E87-AC7F-16F600C31354}" type="presOf" srcId="{7EF84FDD-C749-4CEF-BE47-29BAC931A8C7}" destId="{49221B50-B010-4910-A37C-5B4443738082}" srcOrd="0" destOrd="1" presId="urn:microsoft.com/office/officeart/2005/8/layout/vList6"/>
    <dgm:cxn modelId="{1CD8731E-DF8F-4B38-99A5-9BB2B46FA418}" srcId="{AC5491D6-FC31-4FAD-A83C-9F02B0EE9ACE}" destId="{6B921E0A-ACB7-469E-8DFE-B56AD568F37D}" srcOrd="2" destOrd="0" parTransId="{82ACCC3C-957C-497E-8C73-6B3419AA575E}" sibTransId="{9D6BF270-3AF6-40FC-8CD8-655DB6A17778}"/>
    <dgm:cxn modelId="{E4A670C4-0875-4E8E-A9A5-AAE1B54C7F1B}" type="presOf" srcId="{6B921E0A-ACB7-469E-8DFE-B56AD568F37D}" destId="{49221B50-B010-4910-A37C-5B4443738082}" srcOrd="0" destOrd="2" presId="urn:microsoft.com/office/officeart/2005/8/layout/vList6"/>
    <dgm:cxn modelId="{9A7C9461-A815-4301-B65B-E620F821AA19}" type="presOf" srcId="{4C1069E4-34E0-4A19-884F-B69508B2538F}" destId="{49221B50-B010-4910-A37C-5B4443738082}" srcOrd="0" destOrd="0" presId="urn:microsoft.com/office/officeart/2005/8/layout/vList6"/>
    <dgm:cxn modelId="{E022555C-A890-4490-AB9A-CFC26DF826C7}" type="presParOf" srcId="{E1E194AE-EA24-43A0-9851-BDC8239A95BF}" destId="{1C356400-8F56-47F5-A05B-CACD0D930B12}" srcOrd="0" destOrd="0" presId="urn:microsoft.com/office/officeart/2005/8/layout/vList6"/>
    <dgm:cxn modelId="{94C019ED-BBA0-49AF-B9DC-A8A14B5A452E}" type="presParOf" srcId="{1C356400-8F56-47F5-A05B-CACD0D930B12}" destId="{C09DE736-C655-4EC2-B278-CF97F0259823}" srcOrd="0" destOrd="0" presId="urn:microsoft.com/office/officeart/2005/8/layout/vList6"/>
    <dgm:cxn modelId="{62331801-E244-4618-AE8B-1C1B7F168110}" type="presParOf" srcId="{1C356400-8F56-47F5-A05B-CACD0D930B12}" destId="{49221B50-B010-4910-A37C-5B4443738082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9221B50-B010-4910-A37C-5B4443738082}">
      <dsp:nvSpPr>
        <dsp:cNvPr id="0" name=""/>
        <dsp:cNvSpPr/>
      </dsp:nvSpPr>
      <dsp:spPr>
        <a:xfrm>
          <a:off x="2009921" y="4821"/>
          <a:ext cx="2247753" cy="4932303"/>
        </a:xfrm>
        <a:prstGeom prst="rightArrow">
          <a:avLst>
            <a:gd name="adj1" fmla="val 75000"/>
            <a:gd name="adj2" fmla="val 50000"/>
          </a:avLst>
        </a:prstGeom>
        <a:solidFill>
          <a:srgbClr val="FEB0FA">
            <a:alpha val="90000"/>
          </a:srgbClr>
        </a:solidFill>
        <a:ln w="1587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t" anchorCtr="0">
          <a:noAutofit/>
        </a:bodyPr>
        <a:lstStyle/>
        <a:p>
          <a:pPr marL="285750" lvl="1" indent="-285750" algn="l" defTabSz="2133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4800" kern="1200" dirty="0"/>
        </a:p>
        <a:p>
          <a:pPr marL="285750" lvl="1" indent="-285750" algn="l" defTabSz="2133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4800" kern="1200" dirty="0" smtClean="0"/>
            <a:t>60%</a:t>
          </a:r>
          <a:endParaRPr lang="ru-RU" sz="4800" kern="1200" dirty="0"/>
        </a:p>
        <a:p>
          <a:pPr marL="285750" lvl="1" indent="-285750" algn="l" defTabSz="2133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ru-RU" sz="4800" kern="1200" dirty="0"/>
        </a:p>
      </dsp:txBody>
      <dsp:txXfrm>
        <a:off x="2009921" y="621359"/>
        <a:ext cx="1404846" cy="3699227"/>
      </dsp:txXfrm>
    </dsp:sp>
    <dsp:sp modelId="{C09DE736-C655-4EC2-B278-CF97F0259823}">
      <dsp:nvSpPr>
        <dsp:cNvPr id="0" name=""/>
        <dsp:cNvSpPr/>
      </dsp:nvSpPr>
      <dsp:spPr>
        <a:xfrm>
          <a:off x="0" y="20364"/>
          <a:ext cx="2007767" cy="4873806"/>
        </a:xfrm>
        <a:prstGeom prst="roundRect">
          <a:avLst/>
        </a:prstGeom>
        <a:solidFill>
          <a:srgbClr val="52CCC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63500" dist="50800" dir="5400000" sx="98000" sy="98000" rotWithShape="0">
            <a:srgbClr val="000000">
              <a:alpha val="20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0960" tIns="30480" rIns="60960" bIns="3048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u="sng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1. Обязательная часть </a:t>
          </a:r>
          <a:r>
            <a:rPr lang="ru-RU" sz="16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обеспечивает  комплексное развитие детей во всех пяти взаимодополняющих областях: 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- социально-</a:t>
          </a:r>
          <a:r>
            <a:rPr lang="ru-RU" sz="1600" b="1" kern="1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комммуникативное</a:t>
          </a:r>
          <a:r>
            <a:rPr lang="ru-RU" sz="16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развитие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-познавательное развитие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-речевое развитие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-художественно-эстетическое развитие</a:t>
          </a:r>
        </a:p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-физическое  развитие </a:t>
          </a:r>
          <a:endParaRPr lang="ru-RU" sz="1600" b="1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98011" y="118375"/>
        <a:ext cx="1811745" cy="467778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987C7D3-C19E-4F08-B196-343F1790AF0F}" type="datetimeFigureOut">
              <a:rPr lang="ru-RU" smtClean="0"/>
              <a:pPr/>
              <a:t>07.06.2021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A529EB9-CEC3-4A64-BEEA-4C0CE142049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21539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529EB9-CEC3-4A64-BEEA-4C0CE1420494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940133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529EB9-CEC3-4A64-BEEA-4C0CE1420494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82730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529EB9-CEC3-4A64-BEEA-4C0CE1420494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44562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3568" y="3886200"/>
            <a:ext cx="7776864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1FDCEE-5DBE-4EAD-A4E2-5F3E7D89807D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07.06.2021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B4F96B-61B7-4C97-A5FF-8DCA2836AFC8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2264846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FEFFE3-E5E8-41E5-A87F-5890EA3D0D93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07.06.2021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44F575-2319-4906-89F8-E8A6F8F2CCCA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5757486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D1F50A-D629-4549-8C0F-AA3A283DCD32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07.06.2021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2EEB01-30BA-45E9-9C6C-482D622B6C78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5045070"/>
      </p:ext>
    </p:extLst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696464"/>
                </a:solidFill>
              </a:defRPr>
            </a:lvl1pPr>
          </a:lstStyle>
          <a:p>
            <a:pPr>
              <a:defRPr/>
            </a:pPr>
            <a:fld id="{EB735A27-4F8C-4664-92B6-A8B05290AADA}" type="datetime1">
              <a:rPr lang="ru-RU"/>
              <a:pPr>
                <a:defRPr/>
              </a:pPr>
              <a:t>07.06.2021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696464"/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E481BF-9422-4564-AB3C-72227127295F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5451101"/>
      </p:ext>
    </p:extLst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07.06.2021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07.06.2021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07.06.2021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07.06.2021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07.06.2021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07.06.2021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07.06.2021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1A454D-22F8-4B4A-9386-6B59E8052AE3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07.06.2021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DFBFAE-2B9B-4E57-882E-AECD0C6DDAA8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1983801"/>
      </p:ext>
    </p:extLst>
  </p:cSld>
  <p:clrMapOvr>
    <a:masterClrMapping/>
  </p:clrMapOvr>
  <p:transition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07.06.2021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07.06.2021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07.06.2021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07.06.2021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F82B4F-0871-400A-B6B3-F85C244A94FC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07.06.2021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62CED3-1199-4391-87C7-E29ABEDD4A24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4137062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04F44D-C1FE-4226-8351-81DD467D4E71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07.06.2021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D9DF23-D539-4FAE-802B-3FCA499609BE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670497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2B7039-E7A5-48C4-AADC-D7CD2AB2EA35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07.06.2021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4B42A0-1984-4A6A-9EF0-B1F46A2BD094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3662049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05B1F6-49EA-405B-8913-1FD87F433D5B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07.06.2021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F65721-2CC7-49F7-8DF4-247C6FD6582D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7852944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613476-AB92-4970-9BBD-11EFB0726EE9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07.06.2021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AD3FDF-ED9A-416A-9DB6-506A2D9736AE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7869576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BCAB43-A6FD-48F0-9500-BCE1F7415F08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07.06.2021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85D26C-B245-47FF-8E42-BB426B4B46C6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7416774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0644C9-2F2B-457C-AA4E-E549C3673C88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07.06.2021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0E6D19-0378-4304-9E3B-E357E9D14D60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2434876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A83DF27C-5968-4187-80D2-A3C1C110151A}" type="datetime1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07.06.2021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19D54DB9-398A-4BF8-B0C3-2072F692C95E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1031" name="Picture 2" descr="D:\ПРОСВЕЩЕНИЕ\Картинки в пособиях\Логотипы_для_презентаций\Лого_Просвещение\Логтип из-ва.jpg"/>
          <p:cNvPicPr>
            <a:picLocks noChangeAspect="1" noChangeArrowheads="1"/>
          </p:cNvPicPr>
          <p:nvPr userDrawn="1"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52388" y="6200775"/>
            <a:ext cx="1495425" cy="612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7412506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2" r:id="rId1"/>
    <p:sldLayoutId id="2147483773" r:id="rId2"/>
    <p:sldLayoutId id="2147483774" r:id="rId3"/>
    <p:sldLayoutId id="2147483775" r:id="rId4"/>
    <p:sldLayoutId id="2147483776" r:id="rId5"/>
    <p:sldLayoutId id="2147483777" r:id="rId6"/>
    <p:sldLayoutId id="2147483778" r:id="rId7"/>
    <p:sldLayoutId id="2147483779" r:id="rId8"/>
    <p:sldLayoutId id="2147483780" r:id="rId9"/>
    <p:sldLayoutId id="2147483781" r:id="rId10"/>
    <p:sldLayoutId id="2147483782" r:id="rId11"/>
    <p:sldLayoutId id="2147483783" r:id="rId12"/>
  </p:sldLayoutIdLst>
  <p:transition/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-5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-5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-5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-52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-52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-52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-52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-5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>
              <a:defRPr/>
            </a:pPr>
            <a:fld id="{A83DF27C-5968-4187-80D2-A3C1C110151A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07.06.2021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>
              <a:defRPr/>
            </a:pP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>
              <a:defRPr/>
            </a:pPr>
            <a:fld id="{19D54DB9-398A-4BF8-B0C3-2072F692C95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9" r:id="rId1"/>
    <p:sldLayoutId id="2147483810" r:id="rId2"/>
    <p:sldLayoutId id="2147483811" r:id="rId3"/>
    <p:sldLayoutId id="2147483812" r:id="rId4"/>
    <p:sldLayoutId id="2147483813" r:id="rId5"/>
    <p:sldLayoutId id="2147483814" r:id="rId6"/>
    <p:sldLayoutId id="2147483815" r:id="rId7"/>
    <p:sldLayoutId id="2147483816" r:id="rId8"/>
    <p:sldLayoutId id="2147483817" r:id="rId9"/>
    <p:sldLayoutId id="2147483818" r:id="rId10"/>
    <p:sldLayoutId id="214748381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4.xml"/><Relationship Id="rId1" Type="http://schemas.openxmlformats.org/officeDocument/2006/relationships/tags" Target="../tags/tag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9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1520" y="2708920"/>
            <a:ext cx="8496944" cy="1512168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Презентация для родителей</a:t>
            </a:r>
            <a:br>
              <a:rPr lang="ru-RU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ru-RU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Ознакомление с основной образовательной программой дошкольного образовательного учреждения</a:t>
            </a:r>
            <a:r>
              <a:rPr lang="ru-RU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800" b="1" dirty="0" smtClean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2021 </a:t>
            </a:r>
            <a:r>
              <a:rPr lang="ru-RU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год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55576" y="260648"/>
            <a:ext cx="7920880" cy="2045785"/>
          </a:xfrm>
        </p:spPr>
        <p:txBody>
          <a:bodyPr>
            <a:noAutofit/>
          </a:bodyPr>
          <a:lstStyle/>
          <a:p>
            <a:pPr algn="ctr"/>
            <a:r>
              <a:rPr lang="ru-RU" sz="28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</a:t>
            </a:r>
            <a:r>
              <a:rPr lang="ru-RU" sz="28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бюджетное </a:t>
            </a:r>
            <a:r>
              <a:rPr lang="ru-RU" sz="28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дошкольное </a:t>
            </a:r>
            <a:r>
              <a:rPr lang="ru-RU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образовательное учреждение</a:t>
            </a:r>
            <a:br>
              <a:rPr lang="ru-RU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«Детский </a:t>
            </a:r>
            <a:r>
              <a:rPr lang="ru-RU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сад </a:t>
            </a:r>
            <a:r>
              <a:rPr lang="ru-RU" sz="28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№120комбинированного </a:t>
            </a:r>
            <a:r>
              <a:rPr lang="ru-RU" sz="28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вида» </a:t>
            </a:r>
            <a:r>
              <a:rPr lang="ru-RU" sz="28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Советского  </a:t>
            </a:r>
            <a:r>
              <a:rPr lang="ru-RU" sz="2800" dirty="0" smtClean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района г.Казани</a:t>
            </a:r>
            <a:r>
              <a:rPr lang="ru-RU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800" dirty="0"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9776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sz="quarter" idx="13"/>
          </p:nvPr>
        </p:nvSpPr>
        <p:spPr>
          <a:xfrm>
            <a:off x="457200" y="476672"/>
            <a:ext cx="8219256" cy="5688632"/>
          </a:xfrm>
        </p:spPr>
        <p:txBody>
          <a:bodyPr>
            <a:normAutofit fontScale="77500" lnSpcReduction="20000"/>
          </a:bodyPr>
          <a:lstStyle/>
          <a:p>
            <a:pPr algn="just"/>
            <a:r>
              <a:rPr lang="ru-RU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Художественно-эстетическое развитие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предполагает развитие предпосылок ценностно-смыслового восприятия и понимания произведений искусства (словесного, музыкального, изобразительного), мира природы; становление эстетического отношения к окружающему миру; формирование элементарных представлений о видах искусства; восприятие музыки, художественной литературы, фольклора; стимулирование сопереживания персонажам художественных произведений; реализацию самостоятельной творческой деятельности детей (изобразительной, конструктивно-модельной, музыкальной и др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.).</a:t>
            </a:r>
          </a:p>
          <a:p>
            <a:pPr marL="109728" indent="0" algn="just">
              <a:buNone/>
            </a:pP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Физическое развитие включает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приобретение опыта в следующих видах деятельности детей: двигательной, в том числе связанной с выполнением упражнений, направленных на развитие таких физических качеств, как координация и гибкость; способствующих правильному формированию опорно-двигательной системы организма, развитию равновесия, координации движения, крупной и мелкой моторики обеих рук, а также с правильным, не наносящем ущерба организму, выполнением основных движений (ходьба, бег, мягкие прыжки, повороты в обе стороны), формирование начальных представлений о некоторых видах спорта, овладение подвижными играми с правилами; становление целенаправленности 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саморегуляции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двигательной сфере; становление ценностей здорового образа жизни, овладение его элементарными нормами и правилами (в питании, двигательном режиме, закаливании, при формировании полезных привычек и др.).</a:t>
            </a:r>
          </a:p>
          <a:p>
            <a:pPr algn="just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262152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Text Box 2"/>
          <p:cNvSpPr txBox="1">
            <a:spLocks noChangeArrowheads="1"/>
          </p:cNvSpPr>
          <p:nvPr/>
        </p:nvSpPr>
        <p:spPr bwMode="auto">
          <a:xfrm>
            <a:off x="2268538" y="2133600"/>
            <a:ext cx="4606925" cy="708025"/>
          </a:xfrm>
          <a:prstGeom prst="rect">
            <a:avLst/>
          </a:prstGeom>
          <a:gradFill rotWithShape="1">
            <a:gsLst>
              <a:gs pos="0">
                <a:srgbClr val="FFEFD1"/>
              </a:gs>
              <a:gs pos="64999">
                <a:srgbClr val="F0EBD5"/>
              </a:gs>
              <a:gs pos="100000">
                <a:srgbClr val="D1C39F"/>
              </a:gs>
            </a:gsLst>
            <a:path path="shape">
              <a:fillToRect l="50000" t="50000" r="50000" b="50000"/>
            </a:path>
          </a:gradFill>
          <a:ln w="9525">
            <a:noFill/>
            <a:miter lim="800000"/>
            <a:headEnd/>
            <a:tailEnd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anchor="ctr">
            <a:spAutoFit/>
          </a:bodyPr>
          <a:lstStyle/>
          <a:p>
            <a:pPr algn="ctr"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ru-RU" altLang="ru-RU" sz="20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Основные направления развития детей и образовательные области</a:t>
            </a:r>
          </a:p>
        </p:txBody>
      </p:sp>
      <p:sp>
        <p:nvSpPr>
          <p:cNvPr id="59395" name="AutoShape 3"/>
          <p:cNvSpPr>
            <a:spLocks noChangeArrowheads="1"/>
          </p:cNvSpPr>
          <p:nvPr/>
        </p:nvSpPr>
        <p:spPr bwMode="auto">
          <a:xfrm>
            <a:off x="467494" y="1052736"/>
            <a:ext cx="3744466" cy="720000"/>
          </a:xfrm>
          <a:prstGeom prst="wedgeRectCallout">
            <a:avLst>
              <a:gd name="adj1" fmla="val 40121"/>
              <a:gd name="adj2" fmla="val 93600"/>
            </a:avLst>
          </a:prstGeom>
          <a:ln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altLang="ru-RU" sz="2200" b="1" dirty="0">
                <a:solidFill>
                  <a:prstClr val="white"/>
                </a:solidFill>
              </a:rPr>
              <a:t>Физическое развитие</a:t>
            </a:r>
          </a:p>
        </p:txBody>
      </p:sp>
      <p:sp>
        <p:nvSpPr>
          <p:cNvPr id="59396" name="AutoShape 4"/>
          <p:cNvSpPr>
            <a:spLocks noChangeArrowheads="1"/>
          </p:cNvSpPr>
          <p:nvPr/>
        </p:nvSpPr>
        <p:spPr bwMode="auto">
          <a:xfrm>
            <a:off x="539960" y="3212976"/>
            <a:ext cx="3672000" cy="720000"/>
          </a:xfrm>
          <a:prstGeom prst="wedgeRectCallout">
            <a:avLst>
              <a:gd name="adj1" fmla="val 39926"/>
              <a:gd name="adj2" fmla="val -84979"/>
            </a:avLst>
          </a:prstGeom>
          <a:ln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ru-RU" altLang="ru-RU" sz="2200" b="1">
                <a:solidFill>
                  <a:prstClr val="white"/>
                </a:solidFill>
              </a:rPr>
              <a:t>Познавательно-речевое развитие</a:t>
            </a:r>
          </a:p>
        </p:txBody>
      </p:sp>
      <p:sp>
        <p:nvSpPr>
          <p:cNvPr id="59397" name="AutoShape 5"/>
          <p:cNvSpPr>
            <a:spLocks noChangeArrowheads="1"/>
          </p:cNvSpPr>
          <p:nvPr/>
        </p:nvSpPr>
        <p:spPr bwMode="auto">
          <a:xfrm>
            <a:off x="4932041" y="1052736"/>
            <a:ext cx="3672408" cy="719733"/>
          </a:xfrm>
          <a:prstGeom prst="wedgeRectCallout">
            <a:avLst>
              <a:gd name="adj1" fmla="val -40554"/>
              <a:gd name="adj2" fmla="val 93900"/>
            </a:avLst>
          </a:prstGeom>
          <a:ln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ru-RU" altLang="ru-RU" sz="2200" b="1" dirty="0">
                <a:solidFill>
                  <a:prstClr val="white"/>
                </a:solidFill>
              </a:rPr>
              <a:t>Художественно-эстетическое развитие</a:t>
            </a:r>
          </a:p>
        </p:txBody>
      </p:sp>
      <p:sp>
        <p:nvSpPr>
          <p:cNvPr id="59398" name="AutoShape 6"/>
          <p:cNvSpPr>
            <a:spLocks noChangeArrowheads="1"/>
          </p:cNvSpPr>
          <p:nvPr/>
        </p:nvSpPr>
        <p:spPr bwMode="auto">
          <a:xfrm>
            <a:off x="4932040" y="3212976"/>
            <a:ext cx="3672000" cy="720000"/>
          </a:xfrm>
          <a:prstGeom prst="wedgeRectCallout">
            <a:avLst>
              <a:gd name="adj1" fmla="val -40320"/>
              <a:gd name="adj2" fmla="val -90256"/>
            </a:avLst>
          </a:prstGeom>
          <a:ln>
            <a:headEnd/>
            <a:tailEnd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ru-RU" altLang="ru-RU" sz="2200" b="1">
                <a:solidFill>
                  <a:prstClr val="white"/>
                </a:solidFill>
              </a:rPr>
              <a:t>Социально-личностное развитие</a:t>
            </a:r>
          </a:p>
        </p:txBody>
      </p:sp>
      <p:sp>
        <p:nvSpPr>
          <p:cNvPr id="59399" name="Text Box 7"/>
          <p:cNvSpPr txBox="1">
            <a:spLocks noChangeArrowheads="1"/>
          </p:cNvSpPr>
          <p:nvPr/>
        </p:nvSpPr>
        <p:spPr bwMode="auto">
          <a:xfrm>
            <a:off x="468313" y="404813"/>
            <a:ext cx="1798637" cy="576262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headEnd/>
            <a:tailEnd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>
            <a:normAutofit fontScale="92500" lnSpcReduction="10000"/>
          </a:bodyPr>
          <a:lstStyle/>
          <a:p>
            <a:pPr algn="ctr" fontAlgn="base">
              <a:lnSpc>
                <a:spcPct val="90000"/>
              </a:lnSpc>
              <a:spcAft>
                <a:spcPct val="0"/>
              </a:spcAft>
              <a:defRPr/>
            </a:pPr>
            <a:r>
              <a:rPr lang="ru-RU" altLang="ru-RU" sz="2000" b="1" dirty="0">
                <a:solidFill>
                  <a:srgbClr val="1F497D"/>
                </a:solidFill>
              </a:rPr>
              <a:t>Физическая культура</a:t>
            </a:r>
          </a:p>
        </p:txBody>
      </p:sp>
      <p:sp>
        <p:nvSpPr>
          <p:cNvPr id="59400" name="Text Box 8"/>
          <p:cNvSpPr txBox="1">
            <a:spLocks noChangeArrowheads="1"/>
          </p:cNvSpPr>
          <p:nvPr/>
        </p:nvSpPr>
        <p:spPr bwMode="auto">
          <a:xfrm>
            <a:off x="2411413" y="404813"/>
            <a:ext cx="1800225" cy="576262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headEnd/>
            <a:tailEnd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 algn="ctr" fontAlgn="base">
              <a:lnSpc>
                <a:spcPct val="90000"/>
              </a:lnSpc>
              <a:spcAft>
                <a:spcPct val="0"/>
              </a:spcAft>
              <a:defRPr/>
            </a:pPr>
            <a:r>
              <a:rPr lang="ru-RU" altLang="ru-RU" sz="2000" b="1" dirty="0">
                <a:solidFill>
                  <a:srgbClr val="1F497D"/>
                </a:solidFill>
              </a:rPr>
              <a:t>Здоровье</a:t>
            </a:r>
          </a:p>
        </p:txBody>
      </p:sp>
      <p:sp>
        <p:nvSpPr>
          <p:cNvPr id="59401" name="Text Box 9"/>
          <p:cNvSpPr txBox="1">
            <a:spLocks noChangeArrowheads="1"/>
          </p:cNvSpPr>
          <p:nvPr/>
        </p:nvSpPr>
        <p:spPr bwMode="auto">
          <a:xfrm>
            <a:off x="6659563" y="404813"/>
            <a:ext cx="1944687" cy="576262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headEnd/>
            <a:tailEnd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>
            <a:normAutofit fontScale="85000" lnSpcReduction="10000"/>
          </a:bodyPr>
          <a:lstStyle/>
          <a:p>
            <a:pPr algn="ctr" fontAlgn="base">
              <a:lnSpc>
                <a:spcPct val="90000"/>
              </a:lnSpc>
              <a:spcAft>
                <a:spcPct val="0"/>
              </a:spcAft>
              <a:defRPr/>
            </a:pPr>
            <a:r>
              <a:rPr lang="ru-RU" altLang="ru-RU" sz="2000" b="1" dirty="0" smtClean="0">
                <a:solidFill>
                  <a:srgbClr val="1F497D"/>
                </a:solidFill>
              </a:rPr>
              <a:t>Художествен-</a:t>
            </a:r>
            <a:r>
              <a:rPr lang="ru-RU" altLang="ru-RU" sz="2000" b="1" dirty="0" err="1" smtClean="0">
                <a:solidFill>
                  <a:srgbClr val="1F497D"/>
                </a:solidFill>
              </a:rPr>
              <a:t>ное</a:t>
            </a:r>
            <a:r>
              <a:rPr lang="ru-RU" altLang="ru-RU" sz="2000" b="1" dirty="0" smtClean="0">
                <a:solidFill>
                  <a:srgbClr val="1F497D"/>
                </a:solidFill>
              </a:rPr>
              <a:t> </a:t>
            </a:r>
            <a:r>
              <a:rPr lang="ru-RU" altLang="ru-RU" sz="2000" b="1" dirty="0">
                <a:solidFill>
                  <a:srgbClr val="1F497D"/>
                </a:solidFill>
              </a:rPr>
              <a:t>творчество</a:t>
            </a:r>
          </a:p>
        </p:txBody>
      </p:sp>
      <p:sp>
        <p:nvSpPr>
          <p:cNvPr id="59402" name="Text Box 10"/>
          <p:cNvSpPr txBox="1">
            <a:spLocks noChangeArrowheads="1"/>
          </p:cNvSpPr>
          <p:nvPr/>
        </p:nvSpPr>
        <p:spPr bwMode="auto">
          <a:xfrm>
            <a:off x="561329" y="4005064"/>
            <a:ext cx="900000" cy="2016125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solidFill>
              <a:schemeClr val="accent1"/>
            </a:solidFill>
            <a:headEnd/>
            <a:tailEnd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vert="vert270" anchor="ctr">
            <a:normAutofit/>
          </a:bodyPr>
          <a:lstStyle/>
          <a:p>
            <a:pPr algn="ctr" fontAlgn="base">
              <a:lnSpc>
                <a:spcPct val="90000"/>
              </a:lnSpc>
              <a:spcAft>
                <a:spcPct val="0"/>
              </a:spcAft>
              <a:defRPr/>
            </a:pPr>
            <a:r>
              <a:rPr lang="ru-RU" altLang="ru-RU" sz="2000" b="1" dirty="0">
                <a:solidFill>
                  <a:srgbClr val="1F497D"/>
                </a:solidFill>
              </a:rPr>
              <a:t>Коммуникация</a:t>
            </a:r>
          </a:p>
        </p:txBody>
      </p:sp>
      <p:sp>
        <p:nvSpPr>
          <p:cNvPr id="59403" name="Text Box 11"/>
          <p:cNvSpPr txBox="1">
            <a:spLocks noChangeArrowheads="1"/>
          </p:cNvSpPr>
          <p:nvPr/>
        </p:nvSpPr>
        <p:spPr bwMode="auto">
          <a:xfrm>
            <a:off x="4932363" y="404813"/>
            <a:ext cx="1655762" cy="576262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headEnd/>
            <a:tailEnd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>
            <a:normAutofit/>
          </a:bodyPr>
          <a:lstStyle/>
          <a:p>
            <a:pPr algn="ctr" fontAlgn="base">
              <a:lnSpc>
                <a:spcPct val="90000"/>
              </a:lnSpc>
              <a:spcAft>
                <a:spcPct val="0"/>
              </a:spcAft>
              <a:defRPr/>
            </a:pPr>
            <a:r>
              <a:rPr lang="ru-RU" altLang="ru-RU" sz="2000" b="1" dirty="0">
                <a:solidFill>
                  <a:srgbClr val="1F497D"/>
                </a:solidFill>
              </a:rPr>
              <a:t>Музыка</a:t>
            </a:r>
          </a:p>
        </p:txBody>
      </p:sp>
      <p:sp>
        <p:nvSpPr>
          <p:cNvPr id="59404" name="Text Box 12"/>
          <p:cNvSpPr txBox="1">
            <a:spLocks noChangeArrowheads="1"/>
          </p:cNvSpPr>
          <p:nvPr/>
        </p:nvSpPr>
        <p:spPr bwMode="auto">
          <a:xfrm>
            <a:off x="3275856" y="4005064"/>
            <a:ext cx="900000" cy="2016125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headEnd/>
            <a:tailEnd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vert="vert270" anchor="ctr">
            <a:normAutofit fontScale="92500" lnSpcReduction="10000"/>
          </a:bodyPr>
          <a:lstStyle/>
          <a:p>
            <a:pPr algn="ctr" fontAlgn="base">
              <a:lnSpc>
                <a:spcPct val="90000"/>
              </a:lnSpc>
              <a:spcAft>
                <a:spcPct val="0"/>
              </a:spcAft>
              <a:defRPr/>
            </a:pPr>
            <a:r>
              <a:rPr lang="ru-RU" altLang="ru-RU" sz="2000" b="1" dirty="0">
                <a:solidFill>
                  <a:srgbClr val="1F497D"/>
                </a:solidFill>
              </a:rPr>
              <a:t>Чтение художественной литературы</a:t>
            </a:r>
          </a:p>
        </p:txBody>
      </p:sp>
      <p:sp>
        <p:nvSpPr>
          <p:cNvPr id="59405" name="Text Box 13"/>
          <p:cNvSpPr txBox="1">
            <a:spLocks noChangeArrowheads="1"/>
          </p:cNvSpPr>
          <p:nvPr/>
        </p:nvSpPr>
        <p:spPr bwMode="auto">
          <a:xfrm>
            <a:off x="1979712" y="4005064"/>
            <a:ext cx="900000" cy="2016125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headEnd/>
            <a:tailEnd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vert="vert270" anchor="ctr">
            <a:normAutofit/>
          </a:bodyPr>
          <a:lstStyle/>
          <a:p>
            <a:pPr algn="ctr" fontAlgn="base">
              <a:lnSpc>
                <a:spcPct val="90000"/>
              </a:lnSpc>
              <a:spcAft>
                <a:spcPct val="0"/>
              </a:spcAft>
              <a:defRPr/>
            </a:pPr>
            <a:r>
              <a:rPr lang="ru-RU" altLang="ru-RU" sz="2000" b="1" dirty="0">
                <a:solidFill>
                  <a:srgbClr val="1F497D"/>
                </a:solidFill>
              </a:rPr>
              <a:t>Познание</a:t>
            </a:r>
          </a:p>
        </p:txBody>
      </p:sp>
      <p:sp>
        <p:nvSpPr>
          <p:cNvPr id="59407" name="Text Box 15"/>
          <p:cNvSpPr txBox="1">
            <a:spLocks noChangeArrowheads="1"/>
          </p:cNvSpPr>
          <p:nvPr/>
        </p:nvSpPr>
        <p:spPr bwMode="auto">
          <a:xfrm>
            <a:off x="4932039" y="4005064"/>
            <a:ext cx="900000" cy="2016125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headEnd/>
            <a:tailEnd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vert="vert270" anchor="ctr">
            <a:normAutofit/>
          </a:bodyPr>
          <a:lstStyle/>
          <a:p>
            <a:pPr algn="ctr" fontAlgn="base">
              <a:lnSpc>
                <a:spcPct val="90000"/>
              </a:lnSpc>
              <a:spcAft>
                <a:spcPct val="0"/>
              </a:spcAft>
              <a:defRPr/>
            </a:pPr>
            <a:r>
              <a:rPr lang="ru-RU" altLang="ru-RU" sz="2000" b="1" dirty="0">
                <a:solidFill>
                  <a:srgbClr val="1F497D"/>
                </a:solidFill>
              </a:rPr>
              <a:t>Социализация</a:t>
            </a:r>
          </a:p>
        </p:txBody>
      </p:sp>
      <p:sp>
        <p:nvSpPr>
          <p:cNvPr id="59408" name="Text Box 16"/>
          <p:cNvSpPr txBox="1">
            <a:spLocks noChangeArrowheads="1"/>
          </p:cNvSpPr>
          <p:nvPr/>
        </p:nvSpPr>
        <p:spPr bwMode="auto">
          <a:xfrm>
            <a:off x="6336296" y="4005064"/>
            <a:ext cx="900000" cy="2016125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headEnd/>
            <a:tailEnd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vert="vert270" anchor="ctr">
            <a:normAutofit/>
          </a:bodyPr>
          <a:lstStyle/>
          <a:p>
            <a:pPr algn="ctr" fontAlgn="base">
              <a:lnSpc>
                <a:spcPct val="90000"/>
              </a:lnSpc>
              <a:spcAft>
                <a:spcPct val="0"/>
              </a:spcAft>
              <a:defRPr/>
            </a:pPr>
            <a:r>
              <a:rPr lang="ru-RU" altLang="ru-RU" sz="2000" b="1">
                <a:solidFill>
                  <a:srgbClr val="1F497D"/>
                </a:solidFill>
              </a:rPr>
              <a:t>Труд</a:t>
            </a:r>
          </a:p>
        </p:txBody>
      </p:sp>
      <p:sp>
        <p:nvSpPr>
          <p:cNvPr id="59409" name="Text Box 17"/>
          <p:cNvSpPr txBox="1">
            <a:spLocks noChangeArrowheads="1"/>
          </p:cNvSpPr>
          <p:nvPr/>
        </p:nvSpPr>
        <p:spPr bwMode="auto">
          <a:xfrm>
            <a:off x="7668344" y="4005064"/>
            <a:ext cx="900000" cy="2016125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headEnd/>
            <a:tailEnd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vert="vert270" anchor="ctr">
            <a:normAutofit/>
          </a:bodyPr>
          <a:lstStyle/>
          <a:p>
            <a:pPr algn="ctr" fontAlgn="base">
              <a:lnSpc>
                <a:spcPct val="90000"/>
              </a:lnSpc>
              <a:spcAft>
                <a:spcPct val="0"/>
              </a:spcAft>
              <a:defRPr/>
            </a:pPr>
            <a:r>
              <a:rPr lang="ru-RU" altLang="ru-RU" sz="2000" b="1" dirty="0">
                <a:solidFill>
                  <a:srgbClr val="1F497D"/>
                </a:solidFill>
              </a:rPr>
              <a:t>Безопасность</a:t>
            </a:r>
          </a:p>
        </p:txBody>
      </p:sp>
      <p:sp>
        <p:nvSpPr>
          <p:cNvPr id="17" name="Номер слайда 1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3794B81-CE5C-4198-9602-889336190CD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11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80140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0" y="6237288"/>
            <a:ext cx="2051050" cy="6207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688675C-E4C1-485B-9EAD-48251C019D0E}" type="slidenum">
              <a:rPr lang="ru-RU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12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5364" name="Text Box 2"/>
          <p:cNvSpPr txBox="1">
            <a:spLocks noChangeArrowheads="1"/>
          </p:cNvSpPr>
          <p:nvPr/>
        </p:nvSpPr>
        <p:spPr bwMode="auto">
          <a:xfrm>
            <a:off x="347518" y="272039"/>
            <a:ext cx="8569325" cy="30162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algn="ctr" fontAlgn="base">
              <a:spcBef>
                <a:spcPts val="600"/>
              </a:spcBef>
              <a:spcAft>
                <a:spcPts val="600"/>
              </a:spcAft>
            </a:pPr>
            <a:r>
              <a:rPr lang="ru-RU" altLang="ru-RU" sz="1400" b="1" dirty="0">
                <a:solidFill>
                  <a:srgbClr val="FF0000"/>
                </a:solidFill>
                <a:latin typeface="Times New Roman" pitchFamily="18" charset="0"/>
                <a:cs typeface="Arial" pitchFamily="34" charset="0"/>
              </a:rPr>
              <a:t>РАЗДЕЛЫ ОСНОВНОЙ ОБРАЗОВАТЕЛЬНОЙ ПРОГРАММЫ ДОШКОЛЬНОГО ОБРАЗОВАНИЯ</a:t>
            </a:r>
            <a:endParaRPr lang="ru-RU" altLang="ru-RU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365" name="Text Box 3"/>
          <p:cNvSpPr txBox="1">
            <a:spLocks noChangeArrowheads="1"/>
          </p:cNvSpPr>
          <p:nvPr/>
        </p:nvSpPr>
        <p:spPr bwMode="auto">
          <a:xfrm>
            <a:off x="179388" y="1422400"/>
            <a:ext cx="2305050" cy="42672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600" b="1" u="sng">
                <a:solidFill>
                  <a:srgbClr val="009900"/>
                </a:solidFill>
                <a:latin typeface="Times New Roman" pitchFamily="18" charset="0"/>
                <a:cs typeface="Arial" pitchFamily="34" charset="0"/>
              </a:rPr>
              <a:t>Целевой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300" b="1">
                <a:solidFill>
                  <a:srgbClr val="009900"/>
                </a:solidFill>
                <a:latin typeface="Times New Roman" pitchFamily="18" charset="0"/>
                <a:cs typeface="Arial" pitchFamily="34" charset="0"/>
              </a:rPr>
              <a:t>1. Пояснительная записка: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300" b="1">
                <a:solidFill>
                  <a:srgbClr val="009900"/>
                </a:solidFill>
                <a:latin typeface="Times New Roman" pitchFamily="18" charset="0"/>
                <a:cs typeface="Arial" pitchFamily="34" charset="0"/>
              </a:rPr>
              <a:t>цели и задачи программы;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300" b="1">
                <a:solidFill>
                  <a:srgbClr val="009900"/>
                </a:solidFill>
                <a:latin typeface="Times New Roman" pitchFamily="18" charset="0"/>
                <a:cs typeface="Arial" pitchFamily="34" charset="0"/>
              </a:rPr>
              <a:t>принципы и подходы к формированию программы;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300" b="1">
                <a:solidFill>
                  <a:srgbClr val="009900"/>
                </a:solidFill>
                <a:latin typeface="Times New Roman" pitchFamily="18" charset="0"/>
                <a:cs typeface="Arial" pitchFamily="34" charset="0"/>
              </a:rPr>
              <a:t>значимые для разработки программы характеристики, в том числе характеристики особенностей развития детей раннего и дошкольного возраста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300" b="1">
                <a:solidFill>
                  <a:srgbClr val="009900"/>
                </a:solidFill>
                <a:latin typeface="Times New Roman" pitchFamily="18" charset="0"/>
                <a:cs typeface="Arial" pitchFamily="34" charset="0"/>
              </a:rPr>
              <a:t>2. Планируемые результаты освоения программы (конкретизируют требования ФГОС ДО к целевым ориентирам в обязательной части и части, формируемой участниками образовательного процесса              </a:t>
            </a:r>
            <a:endParaRPr lang="ru-RU" altLang="ru-RU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366" name="Text Box 4"/>
          <p:cNvSpPr txBox="1">
            <a:spLocks noChangeArrowheads="1"/>
          </p:cNvSpPr>
          <p:nvPr/>
        </p:nvSpPr>
        <p:spPr bwMode="auto">
          <a:xfrm>
            <a:off x="2555875" y="1412875"/>
            <a:ext cx="4248150" cy="42672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400" b="1" u="sng">
                <a:solidFill>
                  <a:srgbClr val="6600CC"/>
                </a:solidFill>
                <a:latin typeface="Times New Roman" pitchFamily="18" charset="0"/>
                <a:cs typeface="Arial" pitchFamily="34" charset="0"/>
              </a:rPr>
              <a:t>Содержательный</a:t>
            </a:r>
            <a:r>
              <a:rPr lang="ru-RU" altLang="ru-RU" sz="1300" b="1">
                <a:solidFill>
                  <a:srgbClr val="6600CC"/>
                </a:solidFill>
                <a:latin typeface="Times New Roman" pitchFamily="18" charset="0"/>
                <a:cs typeface="Arial" pitchFamily="34" charset="0"/>
              </a:rPr>
              <a:t> (общее содержание программы, обеспечивающее полноценное развитие детей)</a:t>
            </a:r>
          </a:p>
          <a:p>
            <a:pPr fontAlgn="base">
              <a:spcBef>
                <a:spcPts val="600"/>
              </a:spcBef>
              <a:spcAft>
                <a:spcPct val="0"/>
              </a:spcAft>
            </a:pPr>
            <a:r>
              <a:rPr lang="ru-RU" altLang="ru-RU" sz="1300" b="1">
                <a:solidFill>
                  <a:srgbClr val="6600CC"/>
                </a:solidFill>
                <a:latin typeface="Times New Roman" pitchFamily="18" charset="0"/>
                <a:cs typeface="Arial" pitchFamily="34" charset="0"/>
              </a:rPr>
              <a:t>а) описание образовательной деятельности в соответствии с направлениями развития ребенка, представленными в пяти образовательных областях;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300" b="1">
                <a:solidFill>
                  <a:srgbClr val="6600CC"/>
                </a:solidFill>
                <a:latin typeface="Times New Roman" pitchFamily="18" charset="0"/>
                <a:cs typeface="Arial" pitchFamily="34" charset="0"/>
              </a:rPr>
              <a:t>б) описание вариативных форм, способов, методов и средств реализации Программы с учетом возрастных 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300" b="1">
                <a:solidFill>
                  <a:srgbClr val="6600CC"/>
                </a:solidFill>
                <a:latin typeface="Times New Roman" pitchFamily="18" charset="0"/>
                <a:cs typeface="Arial" pitchFamily="34" charset="0"/>
              </a:rPr>
              <a:t>в) описание образовательной деятельности по профессиональной коррекции нарушений развития детей в случае, если эта работа предусмотрена Программой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300" b="1">
                <a:solidFill>
                  <a:srgbClr val="6600CC"/>
                </a:solidFill>
                <a:latin typeface="Times New Roman" pitchFamily="18" charset="0"/>
                <a:cs typeface="Arial" pitchFamily="34" charset="0"/>
              </a:rPr>
              <a:t>Должны быть представлены:</a:t>
            </a:r>
          </a:p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ru-RU" altLang="ko-KR" sz="1300" b="1">
                <a:solidFill>
                  <a:srgbClr val="6600CC"/>
                </a:solidFill>
                <a:latin typeface="Times New Roman" pitchFamily="18" charset="0"/>
                <a:cs typeface="Arial" pitchFamily="34" charset="0"/>
              </a:rPr>
              <a:t>а) особенности образовательной деятельности разных видов и культурных практик; </a:t>
            </a:r>
          </a:p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ru-RU" altLang="ko-KR" sz="1300" b="1">
                <a:solidFill>
                  <a:srgbClr val="6600CC"/>
                </a:solidFill>
                <a:latin typeface="Times New Roman" pitchFamily="18" charset="0"/>
                <a:cs typeface="Arial" pitchFamily="34" charset="0"/>
              </a:rPr>
              <a:t>б) способы и направления поддержки детской инициативы; </a:t>
            </a:r>
          </a:p>
          <a:p>
            <a:pPr algn="just" fontAlgn="base">
              <a:spcBef>
                <a:spcPct val="0"/>
              </a:spcBef>
              <a:spcAft>
                <a:spcPct val="0"/>
              </a:spcAft>
            </a:pPr>
            <a:r>
              <a:rPr lang="ru-RU" altLang="ko-KR" sz="1300" b="1">
                <a:solidFill>
                  <a:srgbClr val="6600CC"/>
                </a:solidFill>
                <a:latin typeface="Times New Roman" pitchFamily="18" charset="0"/>
                <a:cs typeface="Arial" pitchFamily="34" charset="0"/>
              </a:rPr>
              <a:t>в) особенности взаимодействия педагогического коллектива с семьями воспитанников;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300" b="1">
                <a:solidFill>
                  <a:srgbClr val="6600CC"/>
                </a:solidFill>
                <a:latin typeface="Times New Roman" pitchFamily="18" charset="0"/>
                <a:cs typeface="Arial" pitchFamily="34" charset="0"/>
              </a:rPr>
              <a:t>г) иные характеристики содержания Программы, наиболее существенные с точки зрения авторов Программы</a:t>
            </a:r>
            <a:r>
              <a:rPr lang="ru-RU" altLang="ru-RU" sz="1300">
                <a:solidFill>
                  <a:srgbClr val="6600CC"/>
                </a:solidFill>
                <a:latin typeface="Times New Roman" pitchFamily="18" charset="0"/>
                <a:cs typeface="Arial" pitchFamily="34" charset="0"/>
              </a:rPr>
              <a:t>.</a:t>
            </a:r>
            <a:endParaRPr lang="ru-RU" altLang="ru-RU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367" name="Text Box 5"/>
          <p:cNvSpPr txBox="1">
            <a:spLocks noChangeArrowheads="1"/>
          </p:cNvSpPr>
          <p:nvPr/>
        </p:nvSpPr>
        <p:spPr bwMode="auto">
          <a:xfrm>
            <a:off x="6948488" y="1422400"/>
            <a:ext cx="2016125" cy="42672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altLang="ru-RU" sz="1600" b="1" u="sng">
                <a:solidFill>
                  <a:srgbClr val="990000"/>
                </a:solidFill>
                <a:latin typeface="Times New Roman" pitchFamily="18" charset="0"/>
                <a:cs typeface="Arial" pitchFamily="34" charset="0"/>
              </a:rPr>
              <a:t>Организационный </a:t>
            </a:r>
          </a:p>
          <a:p>
            <a:pPr marL="0" lvl="1" fontAlgn="base">
              <a:spcBef>
                <a:spcPct val="0"/>
              </a:spcBef>
              <a:spcAft>
                <a:spcPct val="0"/>
              </a:spcAft>
              <a:buClr>
                <a:srgbClr val="990000"/>
              </a:buClr>
              <a:buFont typeface="Wingdings" pitchFamily="2" charset="2"/>
              <a:buChar char="ü"/>
            </a:pPr>
            <a:r>
              <a:rPr lang="ru-RU" altLang="ru-RU" sz="1300" b="1">
                <a:solidFill>
                  <a:srgbClr val="990000"/>
                </a:solidFill>
                <a:latin typeface="Times New Roman" pitchFamily="18" charset="0"/>
                <a:cs typeface="Arial" pitchFamily="34" charset="0"/>
              </a:rPr>
              <a:t>описание материально-технического обеспечения Программы,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Clr>
                <a:srgbClr val="990000"/>
              </a:buClr>
              <a:buFont typeface="Wingdings" pitchFamily="2" charset="2"/>
              <a:buChar char="ü"/>
            </a:pPr>
            <a:r>
              <a:rPr lang="ru-RU" altLang="ru-RU" sz="1300" b="1">
                <a:solidFill>
                  <a:srgbClr val="990000"/>
                </a:solidFill>
                <a:latin typeface="Times New Roman" pitchFamily="18" charset="0"/>
                <a:cs typeface="Arial" pitchFamily="34" charset="0"/>
              </a:rPr>
              <a:t>обеспеченность методическими материалами и средствами обучения и воспитания,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Clr>
                <a:srgbClr val="990000"/>
              </a:buClr>
              <a:buFont typeface="Wingdings" pitchFamily="2" charset="2"/>
              <a:buChar char="ü"/>
            </a:pPr>
            <a:r>
              <a:rPr lang="ru-RU" altLang="ru-RU" sz="1300" b="1">
                <a:solidFill>
                  <a:srgbClr val="990000"/>
                </a:solidFill>
                <a:latin typeface="Times New Roman" pitchFamily="18" charset="0"/>
                <a:cs typeface="Arial" pitchFamily="34" charset="0"/>
              </a:rPr>
              <a:t>распорядок и /или режим дня, особенности традиционных событий, праздников, мероприятий,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Clr>
                <a:srgbClr val="990000"/>
              </a:buClr>
              <a:buFont typeface="Wingdings" pitchFamily="2" charset="2"/>
              <a:buChar char="ü"/>
            </a:pPr>
            <a:r>
              <a:rPr lang="ru-RU" altLang="ru-RU" sz="1300" b="1">
                <a:solidFill>
                  <a:srgbClr val="990000"/>
                </a:solidFill>
                <a:latin typeface="Times New Roman" pitchFamily="18" charset="0"/>
                <a:cs typeface="Arial" pitchFamily="34" charset="0"/>
              </a:rPr>
              <a:t>особенности организации развивающей предметно-пространственной среды</a:t>
            </a:r>
            <a:r>
              <a:rPr lang="ru-RU" altLang="ru-RU" sz="1300">
                <a:solidFill>
                  <a:srgbClr val="990000"/>
                </a:solidFill>
                <a:latin typeface="Times New Roman" pitchFamily="18" charset="0"/>
                <a:cs typeface="Arial" pitchFamily="34" charset="0"/>
              </a:rPr>
              <a:t>.</a:t>
            </a:r>
            <a:endParaRPr lang="ru-RU" altLang="ru-RU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368" name="Text Box 6"/>
          <p:cNvSpPr txBox="1">
            <a:spLocks noChangeArrowheads="1"/>
          </p:cNvSpPr>
          <p:nvPr/>
        </p:nvSpPr>
        <p:spPr bwMode="auto">
          <a:xfrm>
            <a:off x="1187450" y="620713"/>
            <a:ext cx="7467600" cy="6477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algn="ctr" fontAlgn="base">
              <a:spcBef>
                <a:spcPts val="300"/>
              </a:spcBef>
              <a:spcAft>
                <a:spcPct val="0"/>
              </a:spcAft>
            </a:pPr>
            <a:r>
              <a:rPr lang="ru-RU" altLang="ru-RU" sz="1300" b="1">
                <a:solidFill>
                  <a:srgbClr val="0000FF"/>
                </a:solidFill>
                <a:latin typeface="Times New Roman" pitchFamily="18" charset="0"/>
                <a:cs typeface="Arial" pitchFamily="34" charset="0"/>
              </a:rPr>
              <a:t>Краткая презентация программы (ориентирована на родителей и доступна для ознакомления):</a:t>
            </a:r>
          </a:p>
          <a:p>
            <a:pPr algn="ctr" fontAlgn="base">
              <a:spcBef>
                <a:spcPct val="0"/>
              </a:spcBef>
              <a:spcAft>
                <a:spcPts val="1000"/>
              </a:spcAft>
            </a:pPr>
            <a:r>
              <a:rPr lang="ru-RU" altLang="ru-RU" sz="1300" b="1">
                <a:solidFill>
                  <a:srgbClr val="0000FF"/>
                </a:solidFill>
                <a:latin typeface="Times New Roman" pitchFamily="18" charset="0"/>
                <a:cs typeface="Arial" pitchFamily="34" charset="0"/>
              </a:rPr>
              <a:t>возрастные и иные категории детей, в том числе детей с ОВЗ; используемые примерные программы; характеристика взаимодействия педколлектива с семьями детей</a:t>
            </a:r>
            <a:endParaRPr lang="ru-RU" altLang="ru-RU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369" name="Text Box 7"/>
          <p:cNvSpPr txBox="1">
            <a:spLocks noChangeArrowheads="1"/>
          </p:cNvSpPr>
          <p:nvPr/>
        </p:nvSpPr>
        <p:spPr bwMode="auto">
          <a:xfrm>
            <a:off x="179388" y="5705475"/>
            <a:ext cx="8785225" cy="103663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algn="ctr" fontAlgn="base">
              <a:spcBef>
                <a:spcPts val="300"/>
              </a:spcBef>
              <a:spcAft>
                <a:spcPct val="0"/>
              </a:spcAft>
            </a:pPr>
            <a:r>
              <a:rPr lang="ru-RU" altLang="ru-RU" sz="1300" b="1">
                <a:solidFill>
                  <a:srgbClr val="CC00FF"/>
                </a:solidFill>
                <a:latin typeface="Times New Roman" pitchFamily="18" charset="0"/>
                <a:cs typeface="Arial" pitchFamily="34" charset="0"/>
              </a:rPr>
              <a:t>Содержание коррекционной работы и/или инклюзивного образования:</a:t>
            </a:r>
          </a:p>
          <a:p>
            <a:pPr fontAlgn="base">
              <a:spcBef>
                <a:spcPct val="0"/>
              </a:spcBef>
              <a:spcAft>
                <a:spcPts val="1000"/>
              </a:spcAft>
            </a:pPr>
            <a:r>
              <a:rPr lang="en-US" altLang="ru-RU" sz="1300" b="1">
                <a:solidFill>
                  <a:srgbClr val="CC00FF"/>
                </a:solidFill>
                <a:latin typeface="Times New Roman" pitchFamily="18" charset="0"/>
                <a:cs typeface="Arial" pitchFamily="34" charset="0"/>
              </a:rPr>
              <a:t>c</a:t>
            </a:r>
            <a:r>
              <a:rPr lang="ru-RU" altLang="ru-RU" sz="1300" b="1">
                <a:solidFill>
                  <a:srgbClr val="CC00FF"/>
                </a:solidFill>
                <a:latin typeface="Times New Roman" pitchFamily="18" charset="0"/>
                <a:cs typeface="Arial" pitchFamily="34" charset="0"/>
              </a:rPr>
              <a:t>пециальные условия для получения образования детьми с ОВЗ в том числе  механизмы адаптации Программы для указанных детей, использование специальных образовательных программ и методов, специальных методических пособий и дидактических материалов, предоставление услуг ассистента (помощника), оказывающего детям необходимую помощь, проведение групповых и индивидуальных коррекционных занятий</a:t>
            </a:r>
            <a:endParaRPr lang="ru-RU" altLang="ru-RU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557189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4DFBFAE-2B9B-4E57-882E-AECD0C6DDAA8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13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935038" y="549275"/>
            <a:ext cx="8208962" cy="5327650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ru-RU" sz="28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Формы взаимодействия педагогического коллектива </a:t>
            </a:r>
            <a:r>
              <a:rPr lang="ru-RU" sz="28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семьями детей.</a:t>
            </a:r>
          </a:p>
          <a:p>
            <a:pPr marL="0" indent="0" algn="ctr">
              <a:buNone/>
            </a:pPr>
            <a:endParaRPr lang="ru-RU" sz="18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соответствии с законом Российской Федерации «Об образовании», федеральными образовательными стандартами дошкольного образования, Уставом 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МБДОУ №120</a:t>
            </a:r>
            <a:endParaRPr lang="ru-RU" sz="1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одной из основных задач  является взаимодействие с семьей для обеспечения полноценного развития и реализации личности ребенка.  Особое место уделяется правовому и психолого-педагогическому просвещению родителей (законных представителей) детей</a:t>
            </a:r>
            <a:r>
              <a:rPr lang="ru-RU" sz="1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ru-RU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основу совместной деятельности семьи и дошкольного учреждения заложены следующие принципы:</a:t>
            </a:r>
          </a:p>
          <a:p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единый подход к процессу воспитания ребёнка;</a:t>
            </a:r>
          </a:p>
          <a:p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открытость дошкольного учреждения для родителей;</a:t>
            </a:r>
          </a:p>
          <a:p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взаимное доверие  во взаимоотношениях педагогов и родителей;</a:t>
            </a:r>
          </a:p>
          <a:p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уважение и доброжелательность друг к другу;</a:t>
            </a:r>
          </a:p>
          <a:p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дифференцированный подход к каждой семье;</a:t>
            </a:r>
          </a:p>
          <a:p>
            <a:r>
              <a:rPr lang="ru-RU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равно ответственность родителей и педагогов.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516510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Уважаемые родители!</a:t>
            </a:r>
            <a:endParaRPr lang="ru-RU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Объект 1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92500" lnSpcReduction="10000"/>
          </a:bodyPr>
          <a:lstStyle/>
          <a:p>
            <a:pPr marL="109728" indent="0">
              <a:buNone/>
            </a:pPr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данной презентации мы познакомим Вас</a:t>
            </a:r>
            <a:r>
              <a:rPr lang="ru-RU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понятием образовательная программа и для чего она необходима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Моделью образовательной программы.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Основными направлениями развития детей и образовательными областями.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Разделами основной образовательной программы дошкольного образования</a:t>
            </a:r>
          </a:p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Формами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взаимодействия педагогического коллектива с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семьями детей.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62877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353DAD8-4CF8-4C50-A49C-563D602BCF75}" type="slidenum">
              <a:rPr lang="ru-RU" smtClean="0"/>
              <a:pPr>
                <a:defRPr/>
              </a:pPr>
              <a:t>3</a:t>
            </a:fld>
            <a:endParaRPr lang="ru-RU"/>
          </a:p>
        </p:txBody>
      </p:sp>
      <p:sp>
        <p:nvSpPr>
          <p:cNvPr id="6147" name="Содержимое 4"/>
          <p:cNvSpPr>
            <a:spLocks noGrp="1"/>
          </p:cNvSpPr>
          <p:nvPr>
            <p:ph sz="quarter" idx="13"/>
          </p:nvPr>
        </p:nvSpPr>
        <p:spPr>
          <a:xfrm>
            <a:off x="395288" y="3370352"/>
            <a:ext cx="8137152" cy="3000286"/>
          </a:xfrm>
        </p:spPr>
        <p:txBody>
          <a:bodyPr>
            <a:normAutofit/>
          </a:bodyPr>
          <a:lstStyle/>
          <a:p>
            <a:pPr marL="0" indent="0" eaLnBrk="1" hangingPunct="1">
              <a:buFontTx/>
              <a:buNone/>
            </a:pPr>
            <a:r>
              <a:rPr lang="ru-RU" alt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 разрабатывается,  утверждается</a:t>
            </a:r>
            <a:r>
              <a:rPr lang="en-US" alt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реализуется в дошкольном образовательном учреждении: </a:t>
            </a:r>
          </a:p>
          <a:p>
            <a:pPr marL="400050" lvl="1" indent="0" eaLnBrk="1" hangingPunct="1">
              <a:buFont typeface="Arial" pitchFamily="34" charset="0"/>
              <a:buChar char="•"/>
            </a:pPr>
            <a:r>
              <a:rPr lang="en-US" alt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соответствии </a:t>
            </a:r>
            <a:r>
              <a:rPr lang="ru-RU" alt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 федеральным государственным образовательным стандартом дошкольного образования</a:t>
            </a:r>
            <a:endParaRPr lang="ru-RU" altLang="ru-RU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00050" lvl="1" indent="0" eaLnBrk="1" hangingPunct="1">
              <a:buFont typeface="Arial" pitchFamily="34" charset="0"/>
              <a:buChar char="•"/>
            </a:pPr>
            <a:r>
              <a:rPr lang="en-US" alt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учетом соответствующей </a:t>
            </a:r>
            <a:r>
              <a:rPr lang="ru-RU" altLang="ru-RU" sz="2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примерной основной образовательной программы дошкольного образования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539552" y="692696"/>
            <a:ext cx="8064896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Основная </a:t>
            </a:r>
            <a:r>
              <a:rPr lang="ru-RU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образовательная 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</a:t>
            </a:r>
          </a:p>
          <a:p>
            <a:pPr algn="ctr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это нормативно-управленческий документ дошкольного учреждения, характеризующий специфику содержания образования, особенности организации </a:t>
            </a:r>
            <a:r>
              <a:rPr lang="ru-RU" sz="24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воспитательно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-образовательного процесса, характер оказываемых образовательных</a:t>
            </a:r>
            <a:b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медицинских услуг</a:t>
            </a:r>
          </a:p>
        </p:txBody>
      </p:sp>
    </p:spTree>
    <p:extLst>
      <p:ext uri="{BB962C8B-B14F-4D97-AF65-F5344CB8AC3E}">
        <p14:creationId xmlns:p14="http://schemas.microsoft.com/office/powerpoint/2010/main" val="20175018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67544" y="576978"/>
            <a:ext cx="8136904" cy="57861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Образовательная программа </a:t>
            </a:r>
          </a:p>
          <a:p>
            <a:pPr algn="ctr"/>
            <a:r>
              <a:rPr lang="ru-RU" sz="2000" b="1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учитывает образовательные потребности, </a:t>
            </a:r>
            <a:r>
              <a:rPr lang="ru-RU" sz="2000" b="1" i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интересы и мотивы воспитанников</a:t>
            </a:r>
            <a:r>
              <a:rPr lang="ru-RU" sz="2000" b="1" i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их родителей (законных представителей)</a:t>
            </a:r>
          </a:p>
          <a:p>
            <a:pPr algn="ctr"/>
            <a:endParaRPr lang="ru-RU" b="1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Образовательная  </a:t>
            </a:r>
            <a:r>
              <a:rPr lang="ru-RU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 </a:t>
            </a:r>
            <a:r>
              <a:rPr lang="ru-RU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МБДОУ №120 </a:t>
            </a:r>
            <a:r>
              <a:rPr lang="ru-RU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разработана в соответствии с : </a:t>
            </a:r>
          </a:p>
          <a:p>
            <a:pPr algn="just"/>
            <a:endParaRPr lang="ru-RU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 fontAlgn="base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Законом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Российской Федерации от 29.12.2012 № 273-ФЗ «Об образовании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Российской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Федерации»;</a:t>
            </a:r>
          </a:p>
          <a:p>
            <a:pPr algn="just" fontAlgn="base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СП 2.4.3648-20 «Санитарно-эпидемиологические требования к организациям воспитания и обучения, отдыха и оздоровления детей и молодежи»;</a:t>
            </a:r>
          </a:p>
          <a:p>
            <a:pPr algn="just" fontAlgn="base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СанПиН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1.2.3685-21 «Гигиенические нормативы и требования к обеспечению безопасности и (или) безвредности для человека факторов среды обитания»;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 fontAlgn="base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Федеральным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государственным образовательным стандартом дошкольного образования (утвержден Приказом Министерства образования  и   науки   РФ от 17.10.2013 г.  № 1155)</a:t>
            </a:r>
          </a:p>
          <a:p>
            <a:pPr lvl="0" algn="just" fontAlgn="base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Приказом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Министерства образования и науки Российской Федерации от 30.08.2013 № 1014 «Об утверждении порядка организации и осуществления образовательной деятельности по основным общеобразовательным программам – образовательным программам дошкольного образования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».</a:t>
            </a:r>
          </a:p>
          <a:p>
            <a:pPr lvl="0" algn="just" fontAlgn="base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Уставом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МБДОУ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«Детский сад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№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120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70783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00034" y="384527"/>
            <a:ext cx="835824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Модель образовательной программы </a:t>
            </a:r>
            <a:endParaRPr lang="ru-RU" sz="2800" b="1" i="1" dirty="0" smtClean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8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МБДОУ </a:t>
            </a:r>
            <a:r>
              <a:rPr lang="ru-RU" sz="28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№ </a:t>
            </a:r>
            <a:r>
              <a:rPr lang="ru-RU" sz="2800" b="1" i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120</a:t>
            </a:r>
            <a:endParaRPr lang="ru-RU" sz="2800" b="1" i="1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Шестиугольник 4"/>
          <p:cNvSpPr/>
          <p:nvPr/>
        </p:nvSpPr>
        <p:spPr>
          <a:xfrm>
            <a:off x="611560" y="1556792"/>
            <a:ext cx="8136904" cy="1728192"/>
          </a:xfrm>
          <a:prstGeom prst="hexagon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7030A0"/>
                </a:solidFill>
              </a:rPr>
              <a:t>Образовательный процесс</a:t>
            </a:r>
          </a:p>
          <a:p>
            <a:pPr algn="ctr"/>
            <a:endParaRPr lang="ru-RU" b="1" dirty="0" smtClean="0">
              <a:solidFill>
                <a:srgbClr val="7030A0"/>
              </a:solidFill>
            </a:endParaRPr>
          </a:p>
          <a:p>
            <a:pPr algn="ctr"/>
            <a:endParaRPr lang="ru-RU" b="1" dirty="0" smtClean="0">
              <a:solidFill>
                <a:srgbClr val="7030A0"/>
              </a:solidFill>
            </a:endParaRPr>
          </a:p>
          <a:p>
            <a:pPr algn="ctr"/>
            <a:endParaRPr lang="ru-RU" b="1" dirty="0" smtClean="0">
              <a:solidFill>
                <a:srgbClr val="7030A0"/>
              </a:solidFill>
            </a:endParaRPr>
          </a:p>
          <a:p>
            <a:pPr algn="ctr"/>
            <a:endParaRPr lang="ru-RU" b="1" dirty="0" smtClean="0">
              <a:solidFill>
                <a:srgbClr val="7030A0"/>
              </a:solidFill>
            </a:endParaRPr>
          </a:p>
          <a:p>
            <a:pPr algn="ctr"/>
            <a:endParaRPr lang="ru-RU" dirty="0">
              <a:solidFill>
                <a:srgbClr val="7030A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143108" y="1142985"/>
            <a:ext cx="4929222" cy="18928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ru-RU" sz="1300" dirty="0" smtClean="0"/>
          </a:p>
          <a:p>
            <a:pPr algn="ctr"/>
            <a:r>
              <a:rPr lang="ru-RU" sz="1300" b="1" i="1" dirty="0" smtClean="0">
                <a:solidFill>
                  <a:srgbClr val="800000"/>
                </a:solidFill>
              </a:rPr>
              <a:t>Цель</a:t>
            </a:r>
            <a:r>
              <a:rPr lang="ru-RU" sz="1300" dirty="0" smtClean="0"/>
              <a:t>: обеспечить развитие личности детей дошкольного возраста в различных видах общения и деятельности с учетом их возрастных, индивидуальных, психологических и физиологических особенностей. Развитие личности, мотивации и способностей детей в различных видах деятельности и охватывает направления развития и образования детей (образовательные области)</a:t>
            </a:r>
            <a:endParaRPr lang="ru-RU" sz="1300" dirty="0"/>
          </a:p>
        </p:txBody>
      </p:sp>
      <p:sp>
        <p:nvSpPr>
          <p:cNvPr id="13" name="Шестиугольник 12"/>
          <p:cNvSpPr/>
          <p:nvPr/>
        </p:nvSpPr>
        <p:spPr>
          <a:xfrm>
            <a:off x="500034" y="3397180"/>
            <a:ext cx="2487790" cy="1471979"/>
          </a:xfrm>
          <a:prstGeom prst="hexagon">
            <a:avLst/>
          </a:prstGeom>
          <a:solidFill>
            <a:schemeClr val="bg2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rgbClr val="800000"/>
                </a:solidFill>
              </a:rPr>
              <a:t>Социально-коммуникативное развитие</a:t>
            </a:r>
            <a:endParaRPr lang="ru-RU" sz="1400" dirty="0">
              <a:solidFill>
                <a:srgbClr val="800000"/>
              </a:solidFill>
            </a:endParaRPr>
          </a:p>
        </p:txBody>
      </p:sp>
      <p:sp>
        <p:nvSpPr>
          <p:cNvPr id="14" name="Шестиугольник 13"/>
          <p:cNvSpPr/>
          <p:nvPr/>
        </p:nvSpPr>
        <p:spPr>
          <a:xfrm>
            <a:off x="1835696" y="4754502"/>
            <a:ext cx="2250516" cy="1266785"/>
          </a:xfrm>
          <a:prstGeom prst="hexagon">
            <a:avLst/>
          </a:prstGeom>
          <a:solidFill>
            <a:srgbClr val="B864BA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rgbClr val="800000"/>
                </a:solidFill>
              </a:rPr>
              <a:t>Познавательное развитие</a:t>
            </a:r>
            <a:endParaRPr lang="ru-RU" sz="1400" dirty="0">
              <a:solidFill>
                <a:srgbClr val="800000"/>
              </a:solidFill>
            </a:endParaRPr>
          </a:p>
        </p:txBody>
      </p:sp>
      <p:sp>
        <p:nvSpPr>
          <p:cNvPr id="17" name="Шестиугольник 16"/>
          <p:cNvSpPr/>
          <p:nvPr/>
        </p:nvSpPr>
        <p:spPr>
          <a:xfrm>
            <a:off x="5286380" y="4754501"/>
            <a:ext cx="2000264" cy="1266785"/>
          </a:xfrm>
          <a:prstGeom prst="hexagon">
            <a:avLst/>
          </a:prstGeom>
          <a:solidFill>
            <a:srgbClr val="52CCC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rgbClr val="800000"/>
                </a:solidFill>
              </a:rPr>
              <a:t>Физическое развитие</a:t>
            </a:r>
            <a:endParaRPr lang="ru-RU" sz="1400" dirty="0">
              <a:solidFill>
                <a:srgbClr val="800000"/>
              </a:solidFill>
            </a:endParaRPr>
          </a:p>
        </p:txBody>
      </p:sp>
      <p:sp>
        <p:nvSpPr>
          <p:cNvPr id="15" name="Шестиугольник 14"/>
          <p:cNvSpPr/>
          <p:nvPr/>
        </p:nvSpPr>
        <p:spPr>
          <a:xfrm>
            <a:off x="3722754" y="3397180"/>
            <a:ext cx="1928826" cy="1357320"/>
          </a:xfrm>
          <a:prstGeom prst="hexagon">
            <a:avLst/>
          </a:prstGeom>
          <a:solidFill>
            <a:srgbClr val="C1C955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rgbClr val="800000"/>
                </a:solidFill>
              </a:rPr>
              <a:t>Речевое развитие</a:t>
            </a:r>
            <a:endParaRPr lang="ru-RU" sz="1600" dirty="0">
              <a:solidFill>
                <a:srgbClr val="800000"/>
              </a:solidFill>
            </a:endParaRPr>
          </a:p>
        </p:txBody>
      </p:sp>
      <p:sp>
        <p:nvSpPr>
          <p:cNvPr id="18" name="Шестиугольник 17"/>
          <p:cNvSpPr/>
          <p:nvPr/>
        </p:nvSpPr>
        <p:spPr>
          <a:xfrm>
            <a:off x="6583951" y="3397180"/>
            <a:ext cx="2375437" cy="1357320"/>
          </a:xfrm>
          <a:prstGeom prst="hexagon">
            <a:avLst/>
          </a:prstGeom>
          <a:solidFill>
            <a:srgbClr val="FEB0FA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srgbClr val="800000"/>
                </a:solidFill>
              </a:rPr>
              <a:t>Художественно-эстетическое развитие</a:t>
            </a:r>
            <a:endParaRPr lang="ru-RU" sz="1600" dirty="0">
              <a:solidFill>
                <a:srgbClr val="800000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327745678"/>
      </p:ext>
    </p:extLst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7" grpId="0" animBg="1"/>
      <p:bldP spid="15" grpId="0" animBg="1"/>
      <p:bldP spid="1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0" y="188913"/>
            <a:ext cx="8640763" cy="1223962"/>
          </a:xfrm>
        </p:spPr>
        <p:txBody>
          <a:bodyPr>
            <a:normAutofit fontScale="90000"/>
          </a:bodyPr>
          <a:lstStyle/>
          <a:p>
            <a:pPr lvl="0"/>
            <a:r>
              <a:rPr lang="ru-RU" sz="2000" dirty="0" smtClean="0">
                <a:latin typeface="+mn-lt"/>
              </a:rPr>
              <a:t/>
            </a:r>
            <a:br>
              <a:rPr lang="ru-RU" sz="2000" dirty="0" smtClean="0">
                <a:latin typeface="+mn-lt"/>
              </a:rPr>
            </a:br>
            <a:r>
              <a:rPr lang="ru-RU" sz="2000" dirty="0" smtClean="0">
                <a:latin typeface="+mn-lt"/>
              </a:rPr>
              <a:t/>
            </a:r>
            <a:br>
              <a:rPr lang="ru-RU" sz="2000" dirty="0" smtClean="0">
                <a:latin typeface="+mn-lt"/>
              </a:rPr>
            </a:br>
            <a:r>
              <a:rPr lang="ru-RU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Образовательная программа ДОУ разработанная с учётом примерной общеобразовательной программы дошкольного образования «От рождения до школы» под ред. </a:t>
            </a:r>
            <a:r>
              <a:rPr lang="ru-RU" sz="2000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Н.Е. </a:t>
            </a:r>
            <a:r>
              <a:rPr lang="ru-RU" sz="2000" b="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Вераксы</a:t>
            </a:r>
            <a:r>
              <a:rPr lang="ru-RU" sz="2000" b="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Т.С. Комаровой, М.А. </a:t>
            </a:r>
            <a:r>
              <a:rPr lang="ru-RU" sz="2000" b="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Васильевой  состоит из двух частей:</a:t>
            </a:r>
            <a:br>
              <a:rPr lang="ru-RU" sz="2000" b="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>
                <a:latin typeface="+mn-lt"/>
              </a:rPr>
              <a:t/>
            </a:r>
            <a:br>
              <a:rPr lang="ru-RU" sz="2000" dirty="0">
                <a:latin typeface="+mn-lt"/>
              </a:rPr>
            </a:br>
            <a:r>
              <a:rPr lang="ru-RU" sz="2000" dirty="0">
                <a:latin typeface="+mn-lt"/>
              </a:rPr>
              <a:t> </a:t>
            </a:r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sz="quarter" idx="4294967295"/>
            <p:extLst>
              <p:ext uri="{D42A27DB-BD31-4B8C-83A1-F6EECF244321}">
                <p14:modId xmlns:p14="http://schemas.microsoft.com/office/powerpoint/2010/main" val="2617412833"/>
              </p:ext>
            </p:extLst>
          </p:nvPr>
        </p:nvGraphicFramePr>
        <p:xfrm>
          <a:off x="0" y="1557338"/>
          <a:ext cx="4257675" cy="4937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pSp>
        <p:nvGrpSpPr>
          <p:cNvPr id="10" name="Группа 9"/>
          <p:cNvGrpSpPr/>
          <p:nvPr/>
        </p:nvGrpSpPr>
        <p:grpSpPr>
          <a:xfrm rot="10800000">
            <a:off x="3983571" y="3863394"/>
            <a:ext cx="2567941" cy="2350437"/>
            <a:chOff x="1616709" y="2586084"/>
            <a:chExt cx="2567941" cy="2350437"/>
          </a:xfrm>
        </p:grpSpPr>
        <p:sp>
          <p:nvSpPr>
            <p:cNvPr id="11" name="Стрелка вправо 10"/>
            <p:cNvSpPr/>
            <p:nvPr/>
          </p:nvSpPr>
          <p:spPr>
            <a:xfrm>
              <a:off x="1759585" y="2586084"/>
              <a:ext cx="2425065" cy="2350437"/>
            </a:xfrm>
            <a:prstGeom prst="rightArrow">
              <a:avLst>
                <a:gd name="adj1" fmla="val 75000"/>
                <a:gd name="adj2" fmla="val 50000"/>
              </a:avLst>
            </a:prstGeom>
            <a:solidFill>
              <a:srgbClr val="52CCC0">
                <a:alpha val="90000"/>
              </a:srgbClr>
            </a:solidFill>
          </p:spPr>
          <p:style>
            <a:lnRef idx="2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alpha val="9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2" name="Стрелка вправо 4"/>
            <p:cNvSpPr/>
            <p:nvPr/>
          </p:nvSpPr>
          <p:spPr>
            <a:xfrm>
              <a:off x="1616709" y="2879889"/>
              <a:ext cx="1543651" cy="176282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1590" tIns="21590" rIns="21590" bIns="21590" numCol="1" spcCol="1270" anchor="t" anchorCtr="0">
              <a:noAutofit/>
            </a:bodyPr>
            <a:lstStyle/>
            <a:p>
              <a:pPr marL="285750" lvl="1" indent="-285750" defTabSz="15113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FontTx/>
                <a:buChar char="••"/>
              </a:pPr>
              <a:endParaRPr lang="ru-RU" sz="34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</a:endParaRPr>
            </a:p>
            <a:p>
              <a:pPr marL="285750" lvl="1" indent="-285750" defTabSz="15113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FontTx/>
                <a:buChar char="••"/>
              </a:pPr>
              <a:endParaRPr lang="ru-RU" sz="3400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</a:endParaRPr>
            </a:p>
          </p:txBody>
        </p:sp>
      </p:grpSp>
      <p:sp>
        <p:nvSpPr>
          <p:cNvPr id="14" name="Скругленный прямоугольник 13"/>
          <p:cNvSpPr/>
          <p:nvPr/>
        </p:nvSpPr>
        <p:spPr>
          <a:xfrm>
            <a:off x="6300192" y="1916831"/>
            <a:ext cx="1973900" cy="4381455"/>
          </a:xfrm>
          <a:prstGeom prst="roundRect">
            <a:avLst>
              <a:gd name="adj" fmla="val 19392"/>
            </a:avLst>
          </a:prstGeom>
          <a:solidFill>
            <a:srgbClr val="FEB0FA"/>
          </a:solidFill>
        </p:spPr>
        <p:style>
          <a:lnRef idx="3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1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18" name="TextBox 17"/>
          <p:cNvSpPr txBox="1"/>
          <p:nvPr/>
        </p:nvSpPr>
        <p:spPr>
          <a:xfrm>
            <a:off x="5143504" y="5143512"/>
            <a:ext cx="15167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>
                <a:solidFill>
                  <a:prstClr val="black"/>
                </a:solidFill>
              </a:rPr>
              <a:t>40% </a:t>
            </a:r>
            <a:endParaRPr lang="ru-RU" sz="3600" dirty="0">
              <a:solidFill>
                <a:prstClr val="black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293004" y="1049931"/>
            <a:ext cx="2167428" cy="41372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endParaRPr lang="ru-RU" sz="1400" b="1" u="sng" dirty="0" smtClean="0">
              <a:solidFill>
                <a:srgbClr val="000000"/>
              </a:solidFill>
              <a:latin typeface="Times New Roman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endParaRPr lang="ru-RU" sz="1100" b="1" u="sng" dirty="0" smtClean="0">
              <a:solidFill>
                <a:srgbClr val="000000"/>
              </a:solidFill>
              <a:latin typeface="Times New Roman"/>
              <a:cs typeface="Times New Roman"/>
            </a:endParaRPr>
          </a:p>
          <a:p>
            <a:endParaRPr lang="ru-RU" sz="1200" b="1" u="sng" dirty="0" smtClean="0">
              <a:solidFill>
                <a:srgbClr val="000000"/>
              </a:solidFill>
              <a:latin typeface="Times New Roman"/>
              <a:cs typeface="Times New Roman"/>
            </a:endParaRPr>
          </a:p>
          <a:p>
            <a:endParaRPr lang="ru-RU" sz="1200" b="1" u="sng" dirty="0">
              <a:solidFill>
                <a:srgbClr val="000000"/>
              </a:solidFill>
              <a:latin typeface="Times New Roman"/>
              <a:cs typeface="Times New Roman"/>
            </a:endParaRPr>
          </a:p>
          <a:p>
            <a:endParaRPr lang="ru-RU" sz="1200" b="1" u="sng" dirty="0" smtClean="0">
              <a:solidFill>
                <a:srgbClr val="000000"/>
              </a:solidFill>
              <a:latin typeface="Times New Roman"/>
              <a:cs typeface="Times New Roman"/>
            </a:endParaRPr>
          </a:p>
          <a:p>
            <a:r>
              <a:rPr lang="ru-RU" sz="1400" b="1" u="sng" dirty="0" smtClean="0">
                <a:solidFill>
                  <a:srgbClr val="000000"/>
                </a:solidFill>
                <a:latin typeface="Times New Roman"/>
                <a:cs typeface="Times New Roman"/>
              </a:rPr>
              <a:t>2. Вариативная часть</a:t>
            </a:r>
            <a:endParaRPr lang="ru-RU" sz="1400" u="sng" dirty="0">
              <a:latin typeface="Calibri"/>
              <a:ea typeface="Calibri"/>
              <a:cs typeface="Times New Roman"/>
            </a:endParaRPr>
          </a:p>
          <a:p>
            <a:r>
              <a:rPr lang="ru-RU" sz="1200" b="1" dirty="0" smtClean="0">
                <a:solidFill>
                  <a:srgbClr val="000000"/>
                </a:solidFill>
                <a:latin typeface="Times New Roman"/>
                <a:cs typeface="Times New Roman"/>
              </a:rPr>
              <a:t>формируется участниками образовательного процесса нашего ДОУ и включает в себя следующие парциальные программы:</a:t>
            </a:r>
            <a:endParaRPr lang="ru-RU" sz="1200" dirty="0">
              <a:latin typeface="Calibri"/>
              <a:ea typeface="Calibri"/>
              <a:cs typeface="Times New Roman"/>
            </a:endParaRPr>
          </a:p>
          <a:p>
            <a:pPr marL="171450" indent="-171450">
              <a:buFontTx/>
              <a:buChar char="-"/>
            </a:pPr>
            <a:r>
              <a:rPr lang="ru-RU" sz="1200" b="1" dirty="0" smtClean="0">
                <a:solidFill>
                  <a:srgbClr val="000000"/>
                </a:solidFill>
                <a:latin typeface="Times New Roman"/>
                <a:cs typeface="Times New Roman"/>
              </a:rPr>
              <a:t>«</a:t>
            </a:r>
            <a:r>
              <a:rPr lang="ru-RU" sz="1200" b="1" dirty="0">
                <a:solidFill>
                  <a:srgbClr val="000000"/>
                </a:solidFill>
                <a:latin typeface="Times New Roman"/>
                <a:cs typeface="Times New Roman"/>
              </a:rPr>
              <a:t>Программа логопедической работы по преодолению общего недоразвития речи детей» под редакцией </a:t>
            </a:r>
            <a:r>
              <a:rPr lang="ru-RU" sz="1200" b="1" dirty="0" err="1" smtClean="0">
                <a:solidFill>
                  <a:srgbClr val="000000"/>
                </a:solidFill>
                <a:latin typeface="Times New Roman"/>
                <a:cs typeface="Times New Roman"/>
              </a:rPr>
              <a:t>Т.Б.Филичевой</a:t>
            </a:r>
            <a:endParaRPr lang="ru-RU" sz="1200" b="1" dirty="0">
              <a:solidFill>
                <a:srgbClr val="000000"/>
              </a:solidFill>
              <a:latin typeface="Times New Roman"/>
              <a:cs typeface="Times New Roman"/>
            </a:endParaRPr>
          </a:p>
          <a:p>
            <a:r>
              <a:rPr lang="ru-RU" sz="1200" b="1" dirty="0" smtClean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- Региональная программа дошкольного образования  под </a:t>
            </a:r>
            <a:r>
              <a:rPr lang="ru-RU" sz="1200" b="1" dirty="0" err="1" smtClean="0">
                <a:solidFill>
                  <a:srgbClr val="000000"/>
                </a:solidFill>
                <a:latin typeface="Times New Roman"/>
                <a:ea typeface="Calibri"/>
                <a:cs typeface="Times New Roman"/>
              </a:rPr>
              <a:t>ред.Р.К.Шаеховой</a:t>
            </a:r>
            <a:endParaRPr lang="ru-RU" sz="1200" b="1" dirty="0" smtClean="0">
              <a:solidFill>
                <a:srgbClr val="000000"/>
              </a:solidFill>
              <a:latin typeface="Times New Roman"/>
              <a:ea typeface="Calibri"/>
              <a:cs typeface="Times New Roman"/>
            </a:endParaRPr>
          </a:p>
          <a:p>
            <a:pPr marL="285750" indent="-285750">
              <a:lnSpc>
                <a:spcPct val="115000"/>
              </a:lnSpc>
              <a:spcAft>
                <a:spcPts val="1000"/>
              </a:spcAft>
              <a:buFontTx/>
              <a:buChar char="-"/>
            </a:pPr>
            <a:endParaRPr lang="ru-RU" sz="1400" dirty="0">
              <a:effectLst/>
              <a:latin typeface="Calibri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026733587"/>
      </p:ext>
    </p:extLst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467544" y="548681"/>
            <a:ext cx="8352928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чего необходима образовательная программа?</a:t>
            </a:r>
          </a:p>
          <a:p>
            <a:pPr lvl="0" algn="just">
              <a:lnSpc>
                <a:spcPct val="120000"/>
              </a:lnSpc>
            </a:pP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	Образовательная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 ДОУ определяет содержание и организацию образовательного процесса  для детей дошкольного возраста и направлена на формирование общей культуры, развитие физических, интеллектуальных и личностных качеств, формирование предпосылок учебной деятельности, обеспечивающих социальную успешность, сохранение и укрепление здоровья детей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дошкольного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возраста. </a:t>
            </a:r>
          </a:p>
          <a:p>
            <a:pPr lvl="0" algn="just"/>
            <a:endParaRPr lang="ru-RU" sz="2000" b="1" i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/>
            <a:r>
              <a:rPr lang="ru-RU" sz="20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Важным </a:t>
            </a:r>
            <a:r>
              <a:rPr 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000" i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содержании образовательной </a:t>
            </a:r>
            <a:r>
              <a:rPr lang="ru-RU" sz="20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программы </a:t>
            </a:r>
            <a:r>
              <a:rPr lang="ru-RU" sz="2000" i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ДОУ -</a:t>
            </a:r>
            <a:r>
              <a:rPr 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являются</a:t>
            </a:r>
            <a:r>
              <a:rPr lang="ru-RU" sz="20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i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образовательные </a:t>
            </a:r>
            <a:r>
              <a:rPr lang="ru-RU" sz="20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области, которые обеспечивают разностороннее  развитие детей с учетом их возрастных и индивидуальных особенностей по основным направлениям – </a:t>
            </a:r>
            <a:r>
              <a:rPr lang="ru-RU" sz="2000" b="1" i="1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социально-коммутативному, познавательному,  речевому,  художественно-эстетическому, физическому.</a:t>
            </a:r>
          </a:p>
          <a:p>
            <a:pPr lvl="0" algn="just"/>
            <a:r>
              <a:rPr lang="ru-RU" sz="20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Таким образом образовательная программа ДОУ охватывает все основные моменты жизнедеятельности детей дошкольного возраста которые посещают детский сад.</a:t>
            </a:r>
          </a:p>
        </p:txBody>
      </p:sp>
    </p:spTree>
    <p:extLst>
      <p:ext uri="{BB962C8B-B14F-4D97-AF65-F5344CB8AC3E}">
        <p14:creationId xmlns:p14="http://schemas.microsoft.com/office/powerpoint/2010/main" val="2547682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Образовательные области: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Объект 1"/>
          <p:cNvSpPr>
            <a:spLocks noGrp="1"/>
          </p:cNvSpPr>
          <p:nvPr>
            <p:ph sz="quarter" idx="13"/>
          </p:nvPr>
        </p:nvSpPr>
        <p:spPr>
          <a:xfrm>
            <a:off x="179512" y="1124744"/>
            <a:ext cx="8856984" cy="4525963"/>
          </a:xfrm>
        </p:spPr>
        <p:txBody>
          <a:bodyPr>
            <a:normAutofit/>
          </a:bodyPr>
          <a:lstStyle/>
          <a:p>
            <a:pPr marL="109728" indent="0" algn="just">
              <a:buNone/>
            </a:pPr>
            <a:r>
              <a:rPr lang="ru-RU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Социально-коммуникативное развитие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направлено на усвоение норм и ценностей, принятых в обществе, включая моральные и нравственные ценности; развитие общения и взаимодействия ребенка со взрослыми и сверстниками; становление самостоятельности, целенаправленности и </a:t>
            </a:r>
            <a:r>
              <a:rPr lang="ru-R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саморегуляции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собственных действий; развитие социального и эмоционального интеллекта, эмоциональной отзывчивости, сопереживания, формирование готовности к совместной деятельности со сверстниками, формирование уважительного отношения и чувства принадлежности к своей семье и к сообществу детей и взрослых в Организации; формирование позитивных установок к различным видам труда и творчества; формирование основ безопасного поведения в быту, социуме, природе.</a:t>
            </a:r>
          </a:p>
          <a:p>
            <a:pPr algn="just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49099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sz="quarter" idx="13"/>
          </p:nvPr>
        </p:nvSpPr>
        <p:spPr>
          <a:xfrm>
            <a:off x="179512" y="692696"/>
            <a:ext cx="8445624" cy="5832648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ru-RU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Познавательное развитие предполагает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интересов детей, любознательности и познавательной мотивации; формирование познавательных действий, становление сознания; развитие воображения и творческой активности; формирование первичных представлений о себе, других людях, объектах окружающего мира, о свойствах и отношениях объектов окружающего мира (форме, цвете, размере, материале, звучании, ритме, темпе, количестве, числе, части и целом, пространстве и времени, движении и покое, причинах и следствиях и др.), о малой родине и Отечестве, представлений о социокультурных ценностях нашего народа, об отечественных традициях и праздниках, о планете Земля как общем доме людей, об особенностях ее природы, многообразии стран и народов мира.</a:t>
            </a:r>
          </a:p>
          <a:p>
            <a:pPr algn="just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Речевое развитие включает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владение речью как средством общения и культуры; обогащение активного словаря; развитие связной, грамматически правильной диалогической и монологической речи; развитие речевого творчества; развитие звуковой и интонационной культуры речи, фонематического слуха; знакомство с книжной культурой, детской литературой, понимание на слух текстов различных жанров детской литературы; формирование звуковой аналитико-синтетической активности как предпосылки обучения грамоте.</a:t>
            </a:r>
          </a:p>
          <a:p>
            <a:pPr algn="just"/>
            <a:endParaRPr lang="ru-RU" dirty="0"/>
          </a:p>
          <a:p>
            <a:pPr algn="just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24229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4|1.3|1.1|1.2|1.1|0.8"/>
</p:tagLst>
</file>

<file path=ppt/theme/theme1.xml><?xml version="1.0" encoding="utf-8"?>
<a:theme xmlns:a="http://schemas.openxmlformats.org/drawingml/2006/main" name="3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323</TotalTime>
  <Words>1176</Words>
  <Application>Microsoft Office PowerPoint</Application>
  <PresentationFormat>Экран (4:3)</PresentationFormat>
  <Paragraphs>128</Paragraphs>
  <Slides>13</Slides>
  <Notes>3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13</vt:i4>
      </vt:variant>
    </vt:vector>
  </HeadingPairs>
  <TitlesOfParts>
    <vt:vector size="15" baseType="lpstr">
      <vt:lpstr>3_Тема Office</vt:lpstr>
      <vt:lpstr>Воздушный поток</vt:lpstr>
      <vt:lpstr>  Муниципальное бюджетное дошкольное образовательное учреждение «Детский сад №120комбинированного вида» Советского  района г.Казани </vt:lpstr>
      <vt:lpstr>Уважаемые родители!</vt:lpstr>
      <vt:lpstr>Презентация PowerPoint</vt:lpstr>
      <vt:lpstr>Презентация PowerPoint</vt:lpstr>
      <vt:lpstr>Презентация PowerPoint</vt:lpstr>
      <vt:lpstr>  Образовательная программа ДОУ разработанная с учётом примерной общеобразовательной программы дошкольного образования «От рождения до школы» под ред. Н.Е. Вераксы, Т.С. Комаровой, М.А. Васильевой  состоит из двух частей:   </vt:lpstr>
      <vt:lpstr>Презентация PowerPoint</vt:lpstr>
      <vt:lpstr>Образовательные области: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Образовательная программа ДОУ в соответствии с ФГОС</dc:title>
  <dc:creator>User</dc:creator>
  <cp:lastModifiedBy>user</cp:lastModifiedBy>
  <cp:revision>39</cp:revision>
  <dcterms:created xsi:type="dcterms:W3CDTF">2015-03-03T12:13:49Z</dcterms:created>
  <dcterms:modified xsi:type="dcterms:W3CDTF">2021-06-07T08:29:57Z</dcterms:modified>
</cp:coreProperties>
</file>